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327" r:id="rId2"/>
    <p:sldId id="328" r:id="rId3"/>
    <p:sldId id="329" r:id="rId4"/>
    <p:sldId id="330" r:id="rId5"/>
    <p:sldId id="331" r:id="rId6"/>
    <p:sldId id="332" r:id="rId7"/>
    <p:sldId id="333" r:id="rId8"/>
    <p:sldId id="334" r:id="rId9"/>
    <p:sldId id="335" r:id="rId10"/>
    <p:sldId id="336" r:id="rId11"/>
    <p:sldId id="337" r:id="rId12"/>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13" autoAdjust="0"/>
    <p:restoredTop sz="93250"/>
  </p:normalViewPr>
  <p:slideViewPr>
    <p:cSldViewPr snapToGrid="0" snapToObjects="1">
      <p:cViewPr varScale="1">
        <p:scale>
          <a:sx n="84" d="100"/>
          <a:sy n="84" d="100"/>
        </p:scale>
        <p:origin x="750"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C5DFB3-A0D8-8A4F-AF92-7B73231774A7}" type="datetimeFigureOut">
              <a:rPr lang="en-NL" smtClean="0"/>
              <a:t>03/29/2023</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7589B6-F7AF-4E4C-91E7-D49D37C68759}" type="slidenum">
              <a:rPr lang="en-NL" smtClean="0"/>
              <a:t>‹nr.›</a:t>
            </a:fld>
            <a:endParaRPr lang="en-NL"/>
          </a:p>
        </p:txBody>
      </p:sp>
    </p:spTree>
    <p:extLst>
      <p:ext uri="{BB962C8B-B14F-4D97-AF65-F5344CB8AC3E}">
        <p14:creationId xmlns:p14="http://schemas.microsoft.com/office/powerpoint/2010/main" val="517931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F5BDFE4B-F619-354C-9C01-8F6798D9B65A}" type="slidenum">
              <a:rPr lang="nl-NL" smtClean="0"/>
              <a:pPr/>
              <a:t>3</a:t>
            </a:fld>
            <a:endParaRPr lang="nl-NL"/>
          </a:p>
        </p:txBody>
      </p:sp>
    </p:spTree>
    <p:extLst>
      <p:ext uri="{BB962C8B-B14F-4D97-AF65-F5344CB8AC3E}">
        <p14:creationId xmlns:p14="http://schemas.microsoft.com/office/powerpoint/2010/main" val="2390076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AA7589B6-F7AF-4E4C-91E7-D49D37C68759}" type="slidenum">
              <a:rPr lang="en-NL" smtClean="0"/>
              <a:t>7</a:t>
            </a:fld>
            <a:endParaRPr lang="en-NL"/>
          </a:p>
        </p:txBody>
      </p:sp>
    </p:spTree>
    <p:extLst>
      <p:ext uri="{BB962C8B-B14F-4D97-AF65-F5344CB8AC3E}">
        <p14:creationId xmlns:p14="http://schemas.microsoft.com/office/powerpoint/2010/main" val="1385956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AA7589B6-F7AF-4E4C-91E7-D49D37C68759}" type="slidenum">
              <a:rPr lang="en-NL" smtClean="0"/>
              <a:t>8</a:t>
            </a:fld>
            <a:endParaRPr lang="en-NL"/>
          </a:p>
        </p:txBody>
      </p:sp>
    </p:spTree>
    <p:extLst>
      <p:ext uri="{BB962C8B-B14F-4D97-AF65-F5344CB8AC3E}">
        <p14:creationId xmlns:p14="http://schemas.microsoft.com/office/powerpoint/2010/main" val="950852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A3DFC-D3EC-A722-4C32-176DCD973D3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L"/>
          </a:p>
        </p:txBody>
      </p:sp>
      <p:sp>
        <p:nvSpPr>
          <p:cNvPr id="3" name="Subtitle 2">
            <a:extLst>
              <a:ext uri="{FF2B5EF4-FFF2-40B4-BE49-F238E27FC236}">
                <a16:creationId xmlns:a16="http://schemas.microsoft.com/office/drawing/2014/main" id="{BA413C16-FC7E-5F08-D45B-E2E7CF9F3E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4" name="Date Placeholder 3">
            <a:extLst>
              <a:ext uri="{FF2B5EF4-FFF2-40B4-BE49-F238E27FC236}">
                <a16:creationId xmlns:a16="http://schemas.microsoft.com/office/drawing/2014/main" id="{89A3D563-3D16-E74B-3AFF-6EFD750FF339}"/>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5" name="Footer Placeholder 4">
            <a:extLst>
              <a:ext uri="{FF2B5EF4-FFF2-40B4-BE49-F238E27FC236}">
                <a16:creationId xmlns:a16="http://schemas.microsoft.com/office/drawing/2014/main" id="{78219802-2224-718F-97F3-2855ACEECCFF}"/>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EE842BAF-4A9B-6C5F-F418-52BC762132E1}"/>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37282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C01D8-32C5-F4EA-9875-215C180D2797}"/>
              </a:ext>
            </a:extLst>
          </p:cNvPr>
          <p:cNvSpPr>
            <a:spLocks noGrp="1"/>
          </p:cNvSpPr>
          <p:nvPr>
            <p:ph type="title"/>
          </p:nvPr>
        </p:nvSpPr>
        <p:spPr/>
        <p:txBody>
          <a:bodyPr/>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87D4C4CD-CA02-ECD8-D0AF-E0BE62E0B78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E66ABB06-300C-31A4-8E82-D4997EF22ACE}"/>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5" name="Footer Placeholder 4">
            <a:extLst>
              <a:ext uri="{FF2B5EF4-FFF2-40B4-BE49-F238E27FC236}">
                <a16:creationId xmlns:a16="http://schemas.microsoft.com/office/drawing/2014/main" id="{683AE0A3-717A-4D22-592F-A19C2F9F68DB}"/>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77F60FD8-1F00-F3E5-A92A-41D0AB80CDED}"/>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4154609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B4E966-54B2-7BE5-9BD1-45353C72F2F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1E6E2811-C69D-4DBB-FD62-F7459FF2CFC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CCA290F8-3815-AF7F-7DB9-0F982E2FB418}"/>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5" name="Footer Placeholder 4">
            <a:extLst>
              <a:ext uri="{FF2B5EF4-FFF2-40B4-BE49-F238E27FC236}">
                <a16:creationId xmlns:a16="http://schemas.microsoft.com/office/drawing/2014/main" id="{9F25F502-2ACA-6630-F317-59D54C2BC9D6}"/>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C05E845C-2B10-69C0-D5CE-2B59EFC3B262}"/>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2127460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1FA40-2240-902D-C768-9A54E522A25D}"/>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5DE823AF-B208-416D-3609-111D3549DEE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65F58B81-4CD1-EE11-C23C-126D1ED8E49F}"/>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5" name="Footer Placeholder 4">
            <a:extLst>
              <a:ext uri="{FF2B5EF4-FFF2-40B4-BE49-F238E27FC236}">
                <a16:creationId xmlns:a16="http://schemas.microsoft.com/office/drawing/2014/main" id="{483D5637-C48A-C343-36A9-97FAF415712D}"/>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5559EC68-BDDB-1103-F176-62EEB4F2CC4C}"/>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1483452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FEE74-D77B-DFAC-A2F3-081A24C1501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L"/>
          </a:p>
        </p:txBody>
      </p:sp>
      <p:sp>
        <p:nvSpPr>
          <p:cNvPr id="3" name="Text Placeholder 2">
            <a:extLst>
              <a:ext uri="{FF2B5EF4-FFF2-40B4-BE49-F238E27FC236}">
                <a16:creationId xmlns:a16="http://schemas.microsoft.com/office/drawing/2014/main" id="{4119BA2A-D7ED-A2F2-DFD4-0E728C6FED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0DDD29F-1106-FE45-D1FE-4DE32F9F4F19}"/>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5" name="Footer Placeholder 4">
            <a:extLst>
              <a:ext uri="{FF2B5EF4-FFF2-40B4-BE49-F238E27FC236}">
                <a16:creationId xmlns:a16="http://schemas.microsoft.com/office/drawing/2014/main" id="{9FED2FD5-9CC9-E617-BE10-CAF85BA495B9}"/>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26F0A74B-D467-7794-6E55-2253190D7482}"/>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2520355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26F00-DD7C-AEE6-A2DC-4369AFC443DF}"/>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57EF0782-3DFE-ACDF-8083-4EBAB2A63B0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Content Placeholder 3">
            <a:extLst>
              <a:ext uri="{FF2B5EF4-FFF2-40B4-BE49-F238E27FC236}">
                <a16:creationId xmlns:a16="http://schemas.microsoft.com/office/drawing/2014/main" id="{B6BE4A12-9608-8420-BB0B-03B6FD67A7A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Date Placeholder 4">
            <a:extLst>
              <a:ext uri="{FF2B5EF4-FFF2-40B4-BE49-F238E27FC236}">
                <a16:creationId xmlns:a16="http://schemas.microsoft.com/office/drawing/2014/main" id="{7A04174D-C9ED-A2AF-5C29-1885E2352DFC}"/>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6" name="Footer Placeholder 5">
            <a:extLst>
              <a:ext uri="{FF2B5EF4-FFF2-40B4-BE49-F238E27FC236}">
                <a16:creationId xmlns:a16="http://schemas.microsoft.com/office/drawing/2014/main" id="{A8EB5ED9-0182-B610-23F0-F57A8551FB74}"/>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47090F52-A321-89AD-96A9-017FAE3EAC5F}"/>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3479462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8B9DC-ED1A-9F2B-C024-E5A2F089F797}"/>
              </a:ext>
            </a:extLst>
          </p:cNvPr>
          <p:cNvSpPr>
            <a:spLocks noGrp="1"/>
          </p:cNvSpPr>
          <p:nvPr>
            <p:ph type="title"/>
          </p:nvPr>
        </p:nvSpPr>
        <p:spPr>
          <a:xfrm>
            <a:off x="839788" y="365125"/>
            <a:ext cx="10515600" cy="1325563"/>
          </a:xfrm>
        </p:spPr>
        <p:txBody>
          <a:bodyPr/>
          <a:lstStyle/>
          <a:p>
            <a:r>
              <a:rPr lang="en-GB"/>
              <a:t>Click to edit Master title style</a:t>
            </a:r>
            <a:endParaRPr lang="en-NL"/>
          </a:p>
        </p:txBody>
      </p:sp>
      <p:sp>
        <p:nvSpPr>
          <p:cNvPr id="3" name="Text Placeholder 2">
            <a:extLst>
              <a:ext uri="{FF2B5EF4-FFF2-40B4-BE49-F238E27FC236}">
                <a16:creationId xmlns:a16="http://schemas.microsoft.com/office/drawing/2014/main" id="{1714429F-2F6C-C66D-F1A3-2B73076F0A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C336736-77D5-F22E-8741-94DF85090E3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3940B937-17EB-2951-5D96-A1F9CA80D6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61DFE6B-3DCE-8177-3A3D-29572940507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Date Placeholder 6">
            <a:extLst>
              <a:ext uri="{FF2B5EF4-FFF2-40B4-BE49-F238E27FC236}">
                <a16:creationId xmlns:a16="http://schemas.microsoft.com/office/drawing/2014/main" id="{1D8A7396-E36E-69F0-85CD-D09B05CF3989}"/>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8" name="Footer Placeholder 7">
            <a:extLst>
              <a:ext uri="{FF2B5EF4-FFF2-40B4-BE49-F238E27FC236}">
                <a16:creationId xmlns:a16="http://schemas.microsoft.com/office/drawing/2014/main" id="{5DD61052-3E94-0312-9909-43CCB77DF91F}"/>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DC477BCA-DE83-33B5-42C1-A017F0D6F398}"/>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3465958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EB61D-E687-9454-1B99-2ACB8433D077}"/>
              </a:ext>
            </a:extLst>
          </p:cNvPr>
          <p:cNvSpPr>
            <a:spLocks noGrp="1"/>
          </p:cNvSpPr>
          <p:nvPr>
            <p:ph type="title"/>
          </p:nvPr>
        </p:nvSpPr>
        <p:spPr/>
        <p:txBody>
          <a:bodyPr/>
          <a:lstStyle/>
          <a:p>
            <a:r>
              <a:rPr lang="en-GB"/>
              <a:t>Click to edit Master title style</a:t>
            </a:r>
            <a:endParaRPr lang="en-NL"/>
          </a:p>
        </p:txBody>
      </p:sp>
      <p:sp>
        <p:nvSpPr>
          <p:cNvPr id="3" name="Date Placeholder 2">
            <a:extLst>
              <a:ext uri="{FF2B5EF4-FFF2-40B4-BE49-F238E27FC236}">
                <a16:creationId xmlns:a16="http://schemas.microsoft.com/office/drawing/2014/main" id="{B7D99445-96E5-57E8-A4C6-2B1DF1227BCD}"/>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4" name="Footer Placeholder 3">
            <a:extLst>
              <a:ext uri="{FF2B5EF4-FFF2-40B4-BE49-F238E27FC236}">
                <a16:creationId xmlns:a16="http://schemas.microsoft.com/office/drawing/2014/main" id="{0ACB3391-6ED4-FDA8-8A20-741939C4CB2A}"/>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EC00875D-6F3B-2226-366A-0E09008B2754}"/>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291465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407159-B8F4-B485-2485-8647A6A43E97}"/>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3" name="Footer Placeholder 2">
            <a:extLst>
              <a:ext uri="{FF2B5EF4-FFF2-40B4-BE49-F238E27FC236}">
                <a16:creationId xmlns:a16="http://schemas.microsoft.com/office/drawing/2014/main" id="{C325D764-42D8-DE9C-DA59-C482233CFDBD}"/>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F49BB8C8-D525-21BB-A542-3CD751C8E8A7}"/>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3335007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5BF0-1894-3FA6-211F-8CBAF39656D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F71D2EB4-01F4-5560-BB45-33D89AF57B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ext Placeholder 3">
            <a:extLst>
              <a:ext uri="{FF2B5EF4-FFF2-40B4-BE49-F238E27FC236}">
                <a16:creationId xmlns:a16="http://schemas.microsoft.com/office/drawing/2014/main" id="{DCAF1947-9B5B-8568-4B84-6ED3153D55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C4159B3-046F-1B6C-8AAE-BA68A0EF5002}"/>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6" name="Footer Placeholder 5">
            <a:extLst>
              <a:ext uri="{FF2B5EF4-FFF2-40B4-BE49-F238E27FC236}">
                <a16:creationId xmlns:a16="http://schemas.microsoft.com/office/drawing/2014/main" id="{A84CEF5F-F222-7F33-ACB4-0464DF3AD875}"/>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72EC368D-94DC-9935-DA8E-E8162AD19459}"/>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1136483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6076F-BC3B-BB76-91B5-97195E33E4C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Picture Placeholder 2">
            <a:extLst>
              <a:ext uri="{FF2B5EF4-FFF2-40B4-BE49-F238E27FC236}">
                <a16:creationId xmlns:a16="http://schemas.microsoft.com/office/drawing/2014/main" id="{0DA1A56B-396B-2187-E988-36E1FAD0AF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FB18B2A9-B4B7-0982-A8D2-62FD19755A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F17046C-5244-044F-6E1B-F6BDAB098F16}"/>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6" name="Footer Placeholder 5">
            <a:extLst>
              <a:ext uri="{FF2B5EF4-FFF2-40B4-BE49-F238E27FC236}">
                <a16:creationId xmlns:a16="http://schemas.microsoft.com/office/drawing/2014/main" id="{FF49E5B8-2ED5-8BF7-7197-036CB5254AFC}"/>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8519CD4C-63AC-9B34-6986-D6330B6D262F}"/>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2746702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F83545-E0FE-2FD7-AE65-B79D995B2B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CE0D9F1D-0DCE-4DCF-187D-D7CC5F5FAA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74DB5513-1846-AAE2-2885-CBEE4488B3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D99BF0-BAE0-5F40-9C3D-9908F459576F}" type="datetimeFigureOut">
              <a:rPr lang="en-NL" smtClean="0"/>
              <a:t>03/29/2023</a:t>
            </a:fld>
            <a:endParaRPr lang="en-NL"/>
          </a:p>
        </p:txBody>
      </p:sp>
      <p:sp>
        <p:nvSpPr>
          <p:cNvPr id="5" name="Footer Placeholder 4">
            <a:extLst>
              <a:ext uri="{FF2B5EF4-FFF2-40B4-BE49-F238E27FC236}">
                <a16:creationId xmlns:a16="http://schemas.microsoft.com/office/drawing/2014/main" id="{96477C45-98A2-4BEC-9C6A-0C4127D9CB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Slide Number Placeholder 5">
            <a:extLst>
              <a:ext uri="{FF2B5EF4-FFF2-40B4-BE49-F238E27FC236}">
                <a16:creationId xmlns:a16="http://schemas.microsoft.com/office/drawing/2014/main" id="{A2A778AF-F9A1-7D25-D3AB-E30102B5EE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5C5F02-04B8-954E-8F6A-76895C46C291}" type="slidenum">
              <a:rPr lang="en-NL" smtClean="0"/>
              <a:t>‹nr.›</a:t>
            </a:fld>
            <a:endParaRPr lang="en-NL"/>
          </a:p>
        </p:txBody>
      </p:sp>
    </p:spTree>
    <p:extLst>
      <p:ext uri="{BB962C8B-B14F-4D97-AF65-F5344CB8AC3E}">
        <p14:creationId xmlns:p14="http://schemas.microsoft.com/office/powerpoint/2010/main" val="2412911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df"/><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u4l9mmY7sTA?feature=oembed" TargetMode="Externa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scratch.mit.edu/projects/392306005/"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scratch.mit.edu/projects/12069476/"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www.youtube.com/embed/PUMNsfbfWp8?feature=oembed"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fotoOpMaat.jpg"/>
          <p:cNvPicPr>
            <a:picLocks noChangeAspect="1"/>
          </p:cNvPicPr>
          <p:nvPr/>
        </p:nvPicPr>
        <p:blipFill>
          <a:blip r:embed="rId2"/>
          <a:stretch>
            <a:fillRect/>
          </a:stretch>
        </p:blipFill>
        <p:spPr>
          <a:xfrm>
            <a:off x="0" y="1"/>
            <a:ext cx="12192000" cy="5895233"/>
          </a:xfrm>
          <a:prstGeom prst="rect">
            <a:avLst/>
          </a:prstGeom>
        </p:spPr>
      </p:pic>
      <p:pic>
        <p:nvPicPr>
          <p:cNvPr id="19" name="Afbeelding 18"/>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0" y="-25399"/>
            <a:ext cx="6211432" cy="5920633"/>
          </a:xfrm>
          <a:prstGeom prst="rect">
            <a:avLst/>
          </a:prstGeom>
        </p:spPr>
      </p:pic>
      <p:pic>
        <p:nvPicPr>
          <p:cNvPr id="20" name="Afbeelding 19" descr="techniekLoseOnderdelen80%.png"/>
          <p:cNvPicPr>
            <a:picLocks noChangeAspect="1"/>
          </p:cNvPicPr>
          <p:nvPr/>
        </p:nvPicPr>
        <p:blipFill>
          <a:blip r:embed="rId5"/>
          <a:stretch>
            <a:fillRect/>
          </a:stretch>
        </p:blipFill>
        <p:spPr>
          <a:xfrm>
            <a:off x="6197600" y="3327399"/>
            <a:ext cx="4151768" cy="1965301"/>
          </a:xfrm>
          <a:prstGeom prst="rect">
            <a:avLst/>
          </a:prstGeom>
        </p:spPr>
      </p:pic>
      <p:pic>
        <p:nvPicPr>
          <p:cNvPr id="21" name="Afbeelding 20" descr="Logo80%Techniek.png"/>
          <p:cNvPicPr>
            <a:picLocks noChangeAspect="1"/>
          </p:cNvPicPr>
          <p:nvPr/>
        </p:nvPicPr>
        <p:blipFill>
          <a:blip r:embed="rId6"/>
          <a:stretch>
            <a:fillRect/>
          </a:stretch>
        </p:blipFill>
        <p:spPr>
          <a:xfrm>
            <a:off x="9434968" y="482601"/>
            <a:ext cx="2336800" cy="1106159"/>
          </a:xfrm>
          <a:prstGeom prst="rect">
            <a:avLst/>
          </a:prstGeom>
        </p:spPr>
      </p:pic>
      <p:sp>
        <p:nvSpPr>
          <p:cNvPr id="10" name="Tekstvak 9"/>
          <p:cNvSpPr txBox="1"/>
          <p:nvPr/>
        </p:nvSpPr>
        <p:spPr>
          <a:xfrm>
            <a:off x="1914334" y="1905001"/>
            <a:ext cx="3360600" cy="913007"/>
          </a:xfrm>
          <a:prstGeom prst="rect">
            <a:avLst/>
          </a:prstGeom>
          <a:noFill/>
        </p:spPr>
        <p:txBody>
          <a:bodyPr wrap="none" rtlCol="0">
            <a:spAutoFit/>
          </a:bodyPr>
          <a:lstStyle/>
          <a:p>
            <a:r>
              <a:rPr lang="nl-NL" sz="5333" dirty="0">
                <a:solidFill>
                  <a:schemeClr val="bg1"/>
                </a:solidFill>
                <a:latin typeface="Comfortaa"/>
                <a:cs typeface="Comfortaa"/>
              </a:rPr>
              <a:t>Muziekstuk</a:t>
            </a:r>
            <a:endParaRPr lang="nl-NL" sz="5333" b="1" dirty="0">
              <a:solidFill>
                <a:schemeClr val="bg1"/>
              </a:solidFill>
              <a:latin typeface="Comfortaa"/>
              <a:cs typeface="Comfortaa"/>
            </a:endParaRPr>
          </a:p>
        </p:txBody>
      </p:sp>
      <p:pic>
        <p:nvPicPr>
          <p:cNvPr id="17" name="Afbeelding 16" descr="FooterTechniek.png"/>
          <p:cNvPicPr>
            <a:picLocks noChangeAspect="1"/>
          </p:cNvPicPr>
          <p:nvPr/>
        </p:nvPicPr>
        <p:blipFill>
          <a:blip r:embed="rId7"/>
          <a:stretch>
            <a:fillRect/>
          </a:stretch>
        </p:blipFill>
        <p:spPr>
          <a:xfrm>
            <a:off x="0" y="6056405"/>
            <a:ext cx="12192000" cy="639519"/>
          </a:xfrm>
          <a:prstGeom prst="rect">
            <a:avLst/>
          </a:prstGeom>
        </p:spPr>
      </p:pic>
      <p:pic>
        <p:nvPicPr>
          <p:cNvPr id="22" name="Afbeelding 21" descr="techniekWit.png"/>
          <p:cNvPicPr>
            <a:picLocks noChangeAspect="1"/>
          </p:cNvPicPr>
          <p:nvPr/>
        </p:nvPicPr>
        <p:blipFill>
          <a:blip r:embed="rId8"/>
          <a:stretch>
            <a:fillRect/>
          </a:stretch>
        </p:blipFill>
        <p:spPr>
          <a:xfrm>
            <a:off x="753986" y="583699"/>
            <a:ext cx="1160348" cy="1669812"/>
          </a:xfrm>
          <a:prstGeom prst="rect">
            <a:avLst/>
          </a:prstGeom>
        </p:spPr>
      </p:pic>
      <p:sp>
        <p:nvSpPr>
          <p:cNvPr id="2" name="TextBox 1">
            <a:extLst>
              <a:ext uri="{FF2B5EF4-FFF2-40B4-BE49-F238E27FC236}">
                <a16:creationId xmlns:a16="http://schemas.microsoft.com/office/drawing/2014/main" id="{1922155F-E1FB-3196-2895-9103DA97996D}"/>
              </a:ext>
            </a:extLst>
          </p:cNvPr>
          <p:cNvSpPr txBox="1"/>
          <p:nvPr/>
        </p:nvSpPr>
        <p:spPr>
          <a:xfrm>
            <a:off x="1928898" y="677996"/>
            <a:ext cx="2313454" cy="995209"/>
          </a:xfrm>
          <a:prstGeom prst="rect">
            <a:avLst/>
          </a:prstGeom>
          <a:noFill/>
        </p:spPr>
        <p:txBody>
          <a:bodyPr wrap="none" rtlCol="0">
            <a:spAutoFit/>
          </a:bodyPr>
          <a:lstStyle/>
          <a:p>
            <a:r>
              <a:rPr lang="nl-NL" sz="5867" b="1" dirty="0">
                <a:solidFill>
                  <a:schemeClr val="bg1"/>
                </a:solidFill>
                <a:latin typeface="Comfortaa"/>
                <a:cs typeface="Comfortaa"/>
              </a:rPr>
              <a:t>Les 7.6</a:t>
            </a:r>
            <a:endParaRPr lang="en-NL" sz="2400" b="1" dirty="0"/>
          </a:p>
        </p:txBody>
      </p:sp>
    </p:spTree>
    <p:extLst>
      <p:ext uri="{BB962C8B-B14F-4D97-AF65-F5344CB8AC3E}">
        <p14:creationId xmlns:p14="http://schemas.microsoft.com/office/powerpoint/2010/main" val="984536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2"/>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3"/>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4"/>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5"/>
          <a:stretch>
            <a:fillRect/>
          </a:stretch>
        </p:blipFill>
        <p:spPr>
          <a:xfrm>
            <a:off x="753986" y="583699"/>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1946617" y="1035680"/>
            <a:ext cx="10256144" cy="1860381"/>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Presenteren</a:t>
            </a:r>
          </a:p>
          <a:p>
            <a:r>
              <a:rPr lang="nl-NL" sz="4267" baseline="30000" dirty="0">
                <a:solidFill>
                  <a:srgbClr val="FFFFFF"/>
                </a:solidFill>
                <a:latin typeface="Montserrat" pitchFamily="2" charset="77"/>
                <a:cs typeface="Montserrat Regular"/>
              </a:rPr>
              <a:t>(10 minuten)</a:t>
            </a:r>
          </a:p>
          <a:p>
            <a:endParaRPr lang="nl-NL" sz="2600" dirty="0">
              <a:solidFill>
                <a:schemeClr val="bg1"/>
              </a:solidFill>
              <a:latin typeface="Montserrat" pitchFamily="2" charset="77"/>
            </a:endParaRPr>
          </a:p>
          <a:p>
            <a:endParaRPr lang="nl-NL" sz="4267" baseline="30000" dirty="0">
              <a:solidFill>
                <a:srgbClr val="FFFFFF"/>
              </a:solidFill>
              <a:latin typeface="Montserrat" pitchFamily="2" charset="77"/>
              <a:cs typeface="Montserrat Regular"/>
            </a:endParaRPr>
          </a:p>
        </p:txBody>
      </p:sp>
      <p:sp>
        <p:nvSpPr>
          <p:cNvPr id="4" name="TextBox 3">
            <a:extLst>
              <a:ext uri="{FF2B5EF4-FFF2-40B4-BE49-F238E27FC236}">
                <a16:creationId xmlns:a16="http://schemas.microsoft.com/office/drawing/2014/main" id="{31EFBF60-A6BD-C2BD-42DE-EAC7B7505A4F}"/>
              </a:ext>
            </a:extLst>
          </p:cNvPr>
          <p:cNvSpPr txBox="1"/>
          <p:nvPr/>
        </p:nvSpPr>
        <p:spPr>
          <a:xfrm>
            <a:off x="1652784" y="2458470"/>
            <a:ext cx="10118984" cy="3539430"/>
          </a:xfrm>
          <a:prstGeom prst="rect">
            <a:avLst/>
          </a:prstGeom>
          <a:noFill/>
        </p:spPr>
        <p:txBody>
          <a:bodyPr wrap="square" rtlCol="0">
            <a:spAutoFit/>
          </a:bodyPr>
          <a:lstStyle/>
          <a:p>
            <a:pPr algn="l" rtl="0" fontAlgn="base">
              <a:spcBef>
                <a:spcPts val="0"/>
              </a:spcBef>
              <a:spcAft>
                <a:spcPts val="0"/>
              </a:spcAft>
            </a:pPr>
            <a:endParaRPr lang="nl-NL" sz="2200" b="0" i="1" u="none" strike="noStrike" dirty="0">
              <a:solidFill>
                <a:schemeClr val="bg1"/>
              </a:solidFill>
              <a:effectLst/>
              <a:latin typeface="Montserrat" pitchFamily="2" charset="77"/>
            </a:endParaRPr>
          </a:p>
          <a:p>
            <a:pPr marL="514350" indent="-285750" algn="l" rtl="0" fontAlgn="base">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Hoe vonden jullie deze lessen?</a:t>
            </a:r>
          </a:p>
          <a:p>
            <a:pPr marL="514350" indent="-285750" algn="l" rtl="0" fontAlgn="base">
              <a:spcBef>
                <a:spcPts val="0"/>
              </a:spcBef>
              <a:spcAft>
                <a:spcPts val="0"/>
              </a:spcAft>
              <a:buFont typeface="Arial" panose="020B0604020202020204" pitchFamily="34" charset="0"/>
              <a:buChar char="•"/>
            </a:pPr>
            <a:endParaRPr lang="nl-NL" sz="2200" b="0" i="0" u="none" strike="noStrike" dirty="0">
              <a:solidFill>
                <a:schemeClr val="bg1"/>
              </a:solidFill>
              <a:effectLst/>
              <a:latin typeface="Montserrat" pitchFamily="2" charset="77"/>
            </a:endParaRPr>
          </a:p>
          <a:p>
            <a:pPr marL="514350" indent="-285750" algn="l" rtl="0" fontAlgn="base">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Jullie hebben op allerlei manieren een inkijkje gekregen in muziektechnologie. Als je de smaak te pakken hebben kan je de website ook thuis opzoeken (die staan ook op hun hand-outs of in de </a:t>
            </a:r>
            <a:r>
              <a:rPr lang="nl-NL" sz="2200" b="0" i="0" u="none" strike="noStrike" dirty="0" err="1">
                <a:solidFill>
                  <a:schemeClr val="bg1"/>
                </a:solidFill>
                <a:effectLst/>
                <a:latin typeface="Montserrat" pitchFamily="2" charset="77"/>
              </a:rPr>
              <a:t>powerpoint</a:t>
            </a:r>
            <a:r>
              <a:rPr lang="nl-NL" sz="2200" b="0" i="0" u="none" strike="noStrike" dirty="0">
                <a:solidFill>
                  <a:schemeClr val="bg1"/>
                </a:solidFill>
                <a:effectLst/>
                <a:latin typeface="Montserrat" pitchFamily="2" charset="77"/>
              </a:rPr>
              <a:t>).</a:t>
            </a:r>
          </a:p>
          <a:p>
            <a:br>
              <a:rPr lang="nl-NL" sz="2400" dirty="0"/>
            </a:br>
            <a:br>
              <a:rPr lang="nl-NL" sz="2400" dirty="0"/>
            </a:br>
            <a:endParaRPr lang="nl-NL" sz="2200" b="0" i="0" u="none" strike="noStrike" dirty="0">
              <a:solidFill>
                <a:schemeClr val="bg1"/>
              </a:solidFill>
              <a:effectLst/>
              <a:latin typeface="Montserrat" pitchFamily="2" charset="77"/>
            </a:endParaRPr>
          </a:p>
        </p:txBody>
      </p:sp>
    </p:spTree>
    <p:extLst>
      <p:ext uri="{BB962C8B-B14F-4D97-AF65-F5344CB8AC3E}">
        <p14:creationId xmlns:p14="http://schemas.microsoft.com/office/powerpoint/2010/main" val="399744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2"/>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3"/>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4"/>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5"/>
          <a:stretch>
            <a:fillRect/>
          </a:stretch>
        </p:blipFill>
        <p:spPr>
          <a:xfrm>
            <a:off x="753986" y="583699"/>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1946617" y="1035680"/>
            <a:ext cx="10256144" cy="1860381"/>
          </a:xfrm>
          <a:prstGeom prst="rect">
            <a:avLst/>
          </a:prstGeom>
          <a:noFill/>
        </p:spPr>
        <p:txBody>
          <a:bodyPr wrap="square" rtlCol="0">
            <a:spAutoFit/>
          </a:bodyPr>
          <a:lstStyle/>
          <a:p>
            <a:r>
              <a:rPr lang="nl-NL" sz="4800" b="1" baseline="30000">
                <a:solidFill>
                  <a:srgbClr val="FFFFFF"/>
                </a:solidFill>
                <a:latin typeface="Montserrat" pitchFamily="2" charset="77"/>
                <a:cs typeface="Montserrat Regular"/>
              </a:rPr>
              <a:t>Colofon</a:t>
            </a:r>
            <a:endParaRPr lang="nl-NL" sz="4800" b="1" baseline="30000" dirty="0">
              <a:solidFill>
                <a:srgbClr val="FFFFFF"/>
              </a:solidFill>
              <a:latin typeface="Montserrat" pitchFamily="2" charset="77"/>
              <a:cs typeface="Montserrat Regular"/>
            </a:endParaRPr>
          </a:p>
          <a:p>
            <a:r>
              <a:rPr lang="nl-NL" sz="4267" baseline="30000" dirty="0">
                <a:solidFill>
                  <a:srgbClr val="FFFFFF"/>
                </a:solidFill>
                <a:latin typeface="Montserrat" pitchFamily="2" charset="77"/>
                <a:cs typeface="Montserrat Regular"/>
              </a:rPr>
              <a:t>Deze les is ontwikkeld door:</a:t>
            </a:r>
          </a:p>
          <a:p>
            <a:endParaRPr lang="nl-NL" sz="2600" dirty="0">
              <a:solidFill>
                <a:schemeClr val="bg1"/>
              </a:solidFill>
              <a:latin typeface="Montserrat" pitchFamily="2" charset="77"/>
            </a:endParaRPr>
          </a:p>
          <a:p>
            <a:endParaRPr lang="nl-NL" sz="4267" baseline="30000" dirty="0">
              <a:solidFill>
                <a:srgbClr val="FFFFFF"/>
              </a:solidFill>
              <a:latin typeface="Montserrat" pitchFamily="2" charset="77"/>
              <a:cs typeface="Montserrat Regular"/>
            </a:endParaRPr>
          </a:p>
        </p:txBody>
      </p:sp>
      <p:sp>
        <p:nvSpPr>
          <p:cNvPr id="4" name="TextBox 3">
            <a:extLst>
              <a:ext uri="{FF2B5EF4-FFF2-40B4-BE49-F238E27FC236}">
                <a16:creationId xmlns:a16="http://schemas.microsoft.com/office/drawing/2014/main" id="{31EFBF60-A6BD-C2BD-42DE-EAC7B7505A4F}"/>
              </a:ext>
            </a:extLst>
          </p:cNvPr>
          <p:cNvSpPr txBox="1"/>
          <p:nvPr/>
        </p:nvSpPr>
        <p:spPr>
          <a:xfrm>
            <a:off x="1842632" y="2469802"/>
            <a:ext cx="10118984" cy="2923877"/>
          </a:xfrm>
          <a:prstGeom prst="rect">
            <a:avLst/>
          </a:prstGeom>
          <a:noFill/>
        </p:spPr>
        <p:txBody>
          <a:bodyPr wrap="square" rtlCol="0">
            <a:spAutoFit/>
          </a:bodyPr>
          <a:lstStyle/>
          <a:p>
            <a:pPr marL="114300" algn="l" rtl="0">
              <a:spcBef>
                <a:spcPts val="0"/>
              </a:spcBef>
              <a:spcAft>
                <a:spcPts val="0"/>
              </a:spcAft>
            </a:pPr>
            <a:r>
              <a:rPr lang="nl-NL" sz="2200" b="0" i="0" u="none" strike="noStrike">
                <a:solidFill>
                  <a:schemeClr val="bg1"/>
                </a:solidFill>
                <a:effectLst/>
                <a:latin typeface="Montserrat" pitchFamily="2" charset="77"/>
              </a:rPr>
              <a:t>Jurriaan Berger, Dirk Beets, december 2022. </a:t>
            </a:r>
          </a:p>
          <a:p>
            <a:pPr marL="114300" algn="l" rtl="0">
              <a:spcBef>
                <a:spcPts val="0"/>
              </a:spcBef>
              <a:spcAft>
                <a:spcPts val="0"/>
              </a:spcAft>
            </a:pPr>
            <a:r>
              <a:rPr lang="nl-NL" sz="2200" b="0" i="0" u="none" strike="noStrike">
                <a:solidFill>
                  <a:schemeClr val="bg1"/>
                </a:solidFill>
                <a:effectLst/>
                <a:latin typeface="Montserrat" pitchFamily="2" charset="77"/>
              </a:rPr>
              <a:t>Eindredactie: Floortje Smehuijzen, Meldrid Ibrahim, Anouk Diepenbroek, Ester Stoelinga </a:t>
            </a:r>
          </a:p>
          <a:p>
            <a:br>
              <a:rPr lang="nl-NL" sz="2400"/>
            </a:br>
            <a:br>
              <a:rPr lang="nl-NL" sz="2400"/>
            </a:br>
            <a:br>
              <a:rPr lang="nl-NL" sz="2400"/>
            </a:br>
            <a:br>
              <a:rPr lang="nl-NL" sz="2400"/>
            </a:br>
            <a:endParaRPr lang="nl-NL" sz="2200" b="0" i="0" u="none" strike="noStrike">
              <a:solidFill>
                <a:schemeClr val="bg1"/>
              </a:solidFill>
              <a:effectLst/>
              <a:latin typeface="Montserrat" pitchFamily="2" charset="77"/>
            </a:endParaRPr>
          </a:p>
        </p:txBody>
      </p:sp>
    </p:spTree>
    <p:extLst>
      <p:ext uri="{BB962C8B-B14F-4D97-AF65-F5344CB8AC3E}">
        <p14:creationId xmlns:p14="http://schemas.microsoft.com/office/powerpoint/2010/main" val="2747734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p>
        </p:txBody>
      </p:sp>
      <p:pic>
        <p:nvPicPr>
          <p:cNvPr id="18" name="Afbeelding 17" descr="techniekLoseOnderdelen80%.png"/>
          <p:cNvPicPr>
            <a:picLocks noChangeAspect="1"/>
          </p:cNvPicPr>
          <p:nvPr/>
        </p:nvPicPr>
        <p:blipFill>
          <a:blip r:embed="rId2"/>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3"/>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4"/>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5"/>
          <a:stretch>
            <a:fillRect/>
          </a:stretch>
        </p:blipFill>
        <p:spPr>
          <a:xfrm>
            <a:off x="753986" y="583699"/>
            <a:ext cx="1160348" cy="1669812"/>
          </a:xfrm>
          <a:prstGeom prst="rect">
            <a:avLst/>
          </a:prstGeom>
        </p:spPr>
      </p:pic>
      <p:sp>
        <p:nvSpPr>
          <p:cNvPr id="2" name="Tekstvak 9">
            <a:extLst>
              <a:ext uri="{FF2B5EF4-FFF2-40B4-BE49-F238E27FC236}">
                <a16:creationId xmlns:a16="http://schemas.microsoft.com/office/drawing/2014/main" id="{B7F15F57-0094-89D1-49BA-06B3C334DA6F}"/>
              </a:ext>
            </a:extLst>
          </p:cNvPr>
          <p:cNvSpPr txBox="1"/>
          <p:nvPr/>
        </p:nvSpPr>
        <p:spPr>
          <a:xfrm>
            <a:off x="2028867" y="1079898"/>
            <a:ext cx="7219867" cy="6192657"/>
          </a:xfrm>
          <a:prstGeom prst="rect">
            <a:avLst/>
          </a:prstGeom>
          <a:noFill/>
        </p:spPr>
        <p:txBody>
          <a:bodyPr wrap="square" rtlCol="0">
            <a:spAutoFit/>
          </a:bodyPr>
          <a:lstStyle/>
          <a:p>
            <a:endParaRPr lang="nl-NL" sz="2400" baseline="30000">
              <a:solidFill>
                <a:srgbClr val="FFFFFF"/>
              </a:solidFill>
              <a:latin typeface="Montserrat" pitchFamily="2" charset="77"/>
              <a:cs typeface="Montserrat Regular"/>
            </a:endParaRPr>
          </a:p>
          <a:p>
            <a:endParaRPr lang="nl-NL" sz="3733" b="1" baseline="30000">
              <a:solidFill>
                <a:srgbClr val="FFFFFF"/>
              </a:solidFill>
              <a:latin typeface="Montserrat" pitchFamily="2" charset="77"/>
              <a:cs typeface="Montserrat Regular"/>
            </a:endParaRPr>
          </a:p>
          <a:p>
            <a:endParaRPr lang="nl-NL" sz="3733" b="1" baseline="30000">
              <a:solidFill>
                <a:srgbClr val="FFFFFF"/>
              </a:solidFill>
              <a:latin typeface="Montserrat" pitchFamily="2" charset="77"/>
              <a:cs typeface="Montserrat Regular"/>
            </a:endParaRPr>
          </a:p>
          <a:p>
            <a:r>
              <a:rPr lang="nl-NL" sz="2400" b="1">
                <a:solidFill>
                  <a:schemeClr val="bg1"/>
                </a:solidFill>
                <a:latin typeface="Montserrat" pitchFamily="2" charset="77"/>
              </a:rPr>
              <a:t>inleiding</a:t>
            </a:r>
          </a:p>
          <a:p>
            <a:pPr algn="l" rtl="0">
              <a:spcBef>
                <a:spcPts val="0"/>
              </a:spcBef>
              <a:spcAft>
                <a:spcPts val="0"/>
              </a:spcAft>
            </a:pPr>
            <a:r>
              <a:rPr lang="nl-NL" sz="2200" b="0" i="0" u="none" strike="noStrike">
                <a:solidFill>
                  <a:schemeClr val="bg1"/>
                </a:solidFill>
                <a:effectLst/>
                <a:latin typeface="Montserrat" pitchFamily="2" charset="77"/>
              </a:rPr>
              <a:t>Integreer nu alles wat er in de voorgaande lessen geleerd is en voeg er het samenwerken aan toe. Maak nu samen muziek met eigen geluiden, ’gevonden’ geluiden en de drumcomputer.</a:t>
            </a:r>
            <a:br>
              <a:rPr lang="nl-NL" sz="2400"/>
            </a:br>
            <a:br>
              <a:rPr lang="nl-NL" sz="2400"/>
            </a:br>
            <a:br>
              <a:rPr lang="nl-NL" sz="2400"/>
            </a:br>
            <a:br>
              <a:rPr lang="nl-NL" sz="2400"/>
            </a:br>
            <a:br>
              <a:rPr lang="nl-NL" sz="2133">
                <a:solidFill>
                  <a:srgbClr val="000000"/>
                </a:solidFill>
              </a:rPr>
            </a:br>
            <a:br>
              <a:rPr lang="nl-NL" sz="2133">
                <a:solidFill>
                  <a:srgbClr val="000000"/>
                </a:solidFill>
              </a:rPr>
            </a:br>
            <a:br>
              <a:rPr lang="nl-NL" sz="2133">
                <a:solidFill>
                  <a:schemeClr val="bg1"/>
                </a:solidFill>
                <a:latin typeface="Montserrat" pitchFamily="2" charset="77"/>
              </a:rPr>
            </a:br>
            <a:br>
              <a:rPr lang="nl-NL" sz="2133">
                <a:solidFill>
                  <a:schemeClr val="bg1"/>
                </a:solidFill>
                <a:latin typeface="Montserrat" pitchFamily="2" charset="77"/>
              </a:rPr>
            </a:br>
            <a:br>
              <a:rPr lang="nl-NL" sz="2133">
                <a:solidFill>
                  <a:schemeClr val="bg1"/>
                </a:solidFill>
                <a:latin typeface="Montserrat" pitchFamily="2" charset="77"/>
              </a:rPr>
            </a:br>
            <a:br>
              <a:rPr lang="nl-NL" sz="2400"/>
            </a:br>
            <a:endParaRPr lang="nl-NL" sz="2400" baseline="30000">
              <a:solidFill>
                <a:srgbClr val="FFFFFF"/>
              </a:solidFill>
              <a:latin typeface="Montserrat Regular"/>
              <a:cs typeface="Montserrat Regular"/>
            </a:endParaRPr>
          </a:p>
        </p:txBody>
      </p:sp>
      <p:sp>
        <p:nvSpPr>
          <p:cNvPr id="3" name="Tekstvak 1">
            <a:extLst>
              <a:ext uri="{FF2B5EF4-FFF2-40B4-BE49-F238E27FC236}">
                <a16:creationId xmlns:a16="http://schemas.microsoft.com/office/drawing/2014/main" id="{79D0D2E9-CB61-6C30-C8BF-FCD51908B7DA}"/>
              </a:ext>
            </a:extLst>
          </p:cNvPr>
          <p:cNvSpPr txBox="1"/>
          <p:nvPr/>
        </p:nvSpPr>
        <p:spPr>
          <a:xfrm>
            <a:off x="2044486" y="958465"/>
            <a:ext cx="6770902" cy="954107"/>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Muziekstuk</a:t>
            </a:r>
          </a:p>
          <a:p>
            <a:endParaRPr lang="nl-NL" sz="2400" dirty="0"/>
          </a:p>
        </p:txBody>
      </p:sp>
    </p:spTree>
    <p:extLst>
      <p:ext uri="{BB962C8B-B14F-4D97-AF65-F5344CB8AC3E}">
        <p14:creationId xmlns:p14="http://schemas.microsoft.com/office/powerpoint/2010/main" val="786070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p:cNvSpPr/>
          <p:nvPr/>
        </p:nvSpPr>
        <p:spPr>
          <a:xfrm>
            <a:off x="0" y="0"/>
            <a:ext cx="6705600" cy="6858000"/>
          </a:xfrm>
          <a:prstGeom prst="rect">
            <a:avLst/>
          </a:prstGeom>
          <a:gradFill flip="none" rotWithShape="1">
            <a:gsLst>
              <a:gs pos="0">
                <a:srgbClr val="9AA003"/>
              </a:gs>
              <a:gs pos="46000">
                <a:srgbClr val="FFFFFF"/>
              </a:gs>
            </a:gsLst>
            <a:lin ang="22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p>
        </p:txBody>
      </p:sp>
      <p:pic>
        <p:nvPicPr>
          <p:cNvPr id="23" name="Afbeelding 22" descr="techniekLoseOnderdelen80%.png"/>
          <p:cNvPicPr>
            <a:picLocks noChangeAspect="1"/>
          </p:cNvPicPr>
          <p:nvPr/>
        </p:nvPicPr>
        <p:blipFill>
          <a:blip r:embed="rId3">
            <a:alphaModFix amt="10000"/>
          </a:blip>
          <a:stretch>
            <a:fillRect/>
          </a:stretch>
        </p:blipFill>
        <p:spPr>
          <a:xfrm>
            <a:off x="6197600" y="3327399"/>
            <a:ext cx="4151768" cy="1965301"/>
          </a:xfrm>
          <a:prstGeom prst="rect">
            <a:avLst/>
          </a:prstGeom>
        </p:spPr>
      </p:pic>
      <p:pic>
        <p:nvPicPr>
          <p:cNvPr id="24" name="Afbeelding 23" descr="Logo80%Techniek.png"/>
          <p:cNvPicPr>
            <a:picLocks noChangeAspect="1"/>
          </p:cNvPicPr>
          <p:nvPr/>
        </p:nvPicPr>
        <p:blipFill>
          <a:blip r:embed="rId4">
            <a:alphaModFix amt="10000"/>
          </a:blip>
          <a:stretch>
            <a:fillRect/>
          </a:stretch>
        </p:blipFill>
        <p:spPr>
          <a:xfrm>
            <a:off x="9434968" y="482601"/>
            <a:ext cx="2336800" cy="1106159"/>
          </a:xfrm>
          <a:prstGeom prst="rect">
            <a:avLst/>
          </a:prstGeom>
        </p:spPr>
      </p:pic>
      <p:pic>
        <p:nvPicPr>
          <p:cNvPr id="22" name="Afbeelding 21" descr="FooterTechniek.png"/>
          <p:cNvPicPr>
            <a:picLocks noChangeAspect="1"/>
          </p:cNvPicPr>
          <p:nvPr/>
        </p:nvPicPr>
        <p:blipFill>
          <a:blip r:embed="rId5"/>
          <a:stretch>
            <a:fillRect/>
          </a:stretch>
        </p:blipFill>
        <p:spPr>
          <a:xfrm>
            <a:off x="0" y="6056405"/>
            <a:ext cx="12192000" cy="639519"/>
          </a:xfrm>
          <a:prstGeom prst="rect">
            <a:avLst/>
          </a:prstGeom>
        </p:spPr>
      </p:pic>
      <p:pic>
        <p:nvPicPr>
          <p:cNvPr id="25" name="Afbeelding 24" descr="techniekWit.png"/>
          <p:cNvPicPr>
            <a:picLocks noChangeAspect="1"/>
          </p:cNvPicPr>
          <p:nvPr/>
        </p:nvPicPr>
        <p:blipFill>
          <a:blip r:embed="rId6">
            <a:alphaModFix amt="59000"/>
          </a:blip>
          <a:stretch>
            <a:fillRect/>
          </a:stretch>
        </p:blipFill>
        <p:spPr>
          <a:xfrm>
            <a:off x="753986" y="583699"/>
            <a:ext cx="1160348" cy="1669812"/>
          </a:xfrm>
          <a:prstGeom prst="rect">
            <a:avLst/>
          </a:prstGeom>
        </p:spPr>
      </p:pic>
      <p:sp>
        <p:nvSpPr>
          <p:cNvPr id="2" name="Tekstvak 7">
            <a:extLst>
              <a:ext uri="{FF2B5EF4-FFF2-40B4-BE49-F238E27FC236}">
                <a16:creationId xmlns:a16="http://schemas.microsoft.com/office/drawing/2014/main" id="{3E982AD6-ED18-0F0D-159A-35F9AEE06973}"/>
              </a:ext>
            </a:extLst>
          </p:cNvPr>
          <p:cNvSpPr txBox="1"/>
          <p:nvPr/>
        </p:nvSpPr>
        <p:spPr>
          <a:xfrm>
            <a:off x="1930400" y="697776"/>
            <a:ext cx="6807200" cy="666786"/>
          </a:xfrm>
          <a:prstGeom prst="rect">
            <a:avLst/>
          </a:prstGeom>
          <a:noFill/>
        </p:spPr>
        <p:txBody>
          <a:bodyPr wrap="square" rtlCol="0">
            <a:spAutoFit/>
          </a:bodyPr>
          <a:lstStyle/>
          <a:p>
            <a:r>
              <a:rPr lang="nl-NL" sz="3733" b="1" dirty="0">
                <a:solidFill>
                  <a:srgbClr val="9AA003"/>
                </a:solidFill>
                <a:latin typeface="Montserrat Regular"/>
                <a:cs typeface="Montserrat Regular"/>
              </a:rPr>
              <a:t>les 7.6</a:t>
            </a:r>
          </a:p>
        </p:txBody>
      </p:sp>
      <p:sp>
        <p:nvSpPr>
          <p:cNvPr id="4" name="Tekstvak 8">
            <a:extLst>
              <a:ext uri="{FF2B5EF4-FFF2-40B4-BE49-F238E27FC236}">
                <a16:creationId xmlns:a16="http://schemas.microsoft.com/office/drawing/2014/main" id="{24054DC4-1A1D-E819-BA9B-4FC98A5E6F21}"/>
              </a:ext>
            </a:extLst>
          </p:cNvPr>
          <p:cNvSpPr txBox="1"/>
          <p:nvPr/>
        </p:nvSpPr>
        <p:spPr>
          <a:xfrm>
            <a:off x="1930400" y="1439324"/>
            <a:ext cx="8678101" cy="5467715"/>
          </a:xfrm>
          <a:prstGeom prst="rect">
            <a:avLst/>
          </a:prstGeom>
          <a:noFill/>
        </p:spPr>
        <p:txBody>
          <a:bodyPr wrap="square" rtlCol="0">
            <a:spAutoFit/>
          </a:bodyPr>
          <a:lstStyle/>
          <a:p>
            <a:r>
              <a:rPr lang="nl-NL" sz="3200" b="1" dirty="0">
                <a:solidFill>
                  <a:schemeClr val="tx1">
                    <a:lumMod val="50000"/>
                    <a:lumOff val="50000"/>
                  </a:schemeClr>
                </a:solidFill>
                <a:latin typeface="Montserrat" pitchFamily="2" charset="77"/>
                <a:cs typeface="Montserrat Regular"/>
              </a:rPr>
              <a:t>Benodigdheden</a:t>
            </a:r>
          </a:p>
          <a:p>
            <a:endParaRPr lang="nl-NL" sz="1600" b="1" dirty="0">
              <a:solidFill>
                <a:schemeClr val="tx1">
                  <a:lumMod val="50000"/>
                  <a:lumOff val="50000"/>
                </a:schemeClr>
              </a:solidFill>
              <a:latin typeface="Montserrat" pitchFamily="2" charset="77"/>
              <a:cs typeface="Montserrat Regular"/>
            </a:endParaRPr>
          </a:p>
          <a:p>
            <a:r>
              <a:rPr lang="nl-NL" sz="2400" dirty="0">
                <a:solidFill>
                  <a:schemeClr val="tx1">
                    <a:lumMod val="50000"/>
                    <a:lumOff val="50000"/>
                  </a:schemeClr>
                </a:solidFill>
                <a:latin typeface="Montserrat" pitchFamily="2" charset="77"/>
                <a:cs typeface="Montserrat Regular"/>
              </a:rPr>
              <a:t>Vooraf materiaal verzamelen</a:t>
            </a:r>
          </a:p>
          <a:p>
            <a:endParaRPr lang="nl-NL" sz="2133" dirty="0">
              <a:solidFill>
                <a:schemeClr val="tx1">
                  <a:lumMod val="50000"/>
                  <a:lumOff val="50000"/>
                </a:schemeClr>
              </a:solidFill>
              <a:latin typeface="Montserrat" pitchFamily="2" charset="77"/>
              <a:cs typeface="Montserrat Regular"/>
            </a:endParaRPr>
          </a:p>
          <a:p>
            <a:endParaRPr lang="nl-NL" sz="2133" dirty="0">
              <a:solidFill>
                <a:schemeClr val="tx1">
                  <a:lumMod val="50000"/>
                  <a:lumOff val="50000"/>
                </a:schemeClr>
              </a:solidFill>
              <a:latin typeface="Montserrat" pitchFamily="2" charset="77"/>
              <a:cs typeface="Montserrat Regular"/>
            </a:endParaRPr>
          </a:p>
          <a:p>
            <a:pPr marL="380990" indent="-380990" fontAlgn="base">
              <a:buFont typeface="Arial" panose="020B0604020202020204" pitchFamily="34" charset="0"/>
              <a:buChar char="•"/>
            </a:pPr>
            <a:r>
              <a:rPr lang="nl-NL" sz="2133" dirty="0" err="1">
                <a:solidFill>
                  <a:schemeClr val="tx1">
                    <a:lumMod val="50000"/>
                    <a:lumOff val="50000"/>
                  </a:schemeClr>
                </a:solidFill>
                <a:latin typeface="Montserrat" pitchFamily="2" charset="77"/>
              </a:rPr>
              <a:t>Digibord</a:t>
            </a:r>
            <a:endParaRPr lang="nl-NL" sz="2133" dirty="0">
              <a:solidFill>
                <a:schemeClr val="tx1">
                  <a:lumMod val="50000"/>
                  <a:lumOff val="50000"/>
                </a:schemeClr>
              </a:solidFill>
              <a:latin typeface="Montserrat" pitchFamily="2" charset="77"/>
            </a:endParaRPr>
          </a:p>
          <a:p>
            <a:pPr marL="380990" indent="-380990" fontAlgn="base">
              <a:buFont typeface="Arial" panose="020B0604020202020204" pitchFamily="34" charset="0"/>
              <a:buChar char="•"/>
            </a:pPr>
            <a:endParaRPr lang="nl-NL" sz="2133" dirty="0">
              <a:solidFill>
                <a:schemeClr val="tx1">
                  <a:lumMod val="50000"/>
                  <a:lumOff val="50000"/>
                </a:schemeClr>
              </a:solidFill>
              <a:latin typeface="Montserrat" pitchFamily="2" charset="77"/>
            </a:endParaRPr>
          </a:p>
          <a:p>
            <a:pPr marL="380990" indent="-380990" fontAlgn="base">
              <a:buFont typeface="Arial" panose="020B0604020202020204" pitchFamily="34" charset="0"/>
              <a:buChar char="•"/>
            </a:pPr>
            <a:r>
              <a:rPr lang="nl-NL" sz="2133" dirty="0">
                <a:solidFill>
                  <a:schemeClr val="tx1">
                    <a:lumMod val="50000"/>
                    <a:lumOff val="50000"/>
                  </a:schemeClr>
                </a:solidFill>
                <a:latin typeface="Montserrat" pitchFamily="2" charset="77"/>
              </a:rPr>
              <a:t>Per leerling of duo: een laptop</a:t>
            </a:r>
          </a:p>
          <a:p>
            <a:pPr marL="380990" indent="-380990" fontAlgn="base">
              <a:buFont typeface="Arial" panose="020B0604020202020204" pitchFamily="34" charset="0"/>
              <a:buChar char="•"/>
            </a:pPr>
            <a:endParaRPr lang="nl-NL" sz="2133" dirty="0">
              <a:solidFill>
                <a:schemeClr val="tx1">
                  <a:lumMod val="50000"/>
                  <a:lumOff val="50000"/>
                </a:schemeClr>
              </a:solidFill>
              <a:latin typeface="Montserrat" pitchFamily="2" charset="77"/>
            </a:endParaRPr>
          </a:p>
          <a:p>
            <a:pPr marL="380990" indent="-380990" fontAlgn="base">
              <a:buFont typeface="Arial" panose="020B0604020202020204" pitchFamily="34" charset="0"/>
              <a:buChar char="•"/>
            </a:pPr>
            <a:r>
              <a:rPr lang="nl-NL" sz="2133" dirty="0">
                <a:solidFill>
                  <a:schemeClr val="tx1">
                    <a:lumMod val="50000"/>
                    <a:lumOff val="50000"/>
                  </a:schemeClr>
                </a:solidFill>
                <a:latin typeface="Montserrat" pitchFamily="2" charset="77"/>
              </a:rPr>
              <a:t>Per leerling: koptelefoon of oortjes en eventueel een splitter</a:t>
            </a:r>
          </a:p>
          <a:p>
            <a:br>
              <a:rPr lang="nl-NL" sz="1600" dirty="0">
                <a:solidFill>
                  <a:schemeClr val="tx1">
                    <a:lumMod val="50000"/>
                    <a:lumOff val="50000"/>
                  </a:schemeClr>
                </a:solidFill>
              </a:rPr>
            </a:br>
            <a:br>
              <a:rPr lang="nl-NL" sz="1600" dirty="0">
                <a:solidFill>
                  <a:schemeClr val="tx1">
                    <a:lumMod val="50000"/>
                    <a:lumOff val="50000"/>
                  </a:schemeClr>
                </a:solidFill>
              </a:rPr>
            </a:br>
            <a:br>
              <a:rPr lang="nl-NL" sz="1600" dirty="0">
                <a:solidFill>
                  <a:srgbClr val="000000"/>
                </a:solidFill>
              </a:rPr>
            </a:br>
            <a:br>
              <a:rPr lang="nl-NL" sz="1600" dirty="0">
                <a:solidFill>
                  <a:schemeClr val="bg1">
                    <a:lumMod val="65000"/>
                  </a:schemeClr>
                </a:solidFill>
                <a:latin typeface="Montserrat" pitchFamily="2" charset="77"/>
              </a:rPr>
            </a:br>
            <a:br>
              <a:rPr lang="nl-NL" sz="1600" dirty="0">
                <a:solidFill>
                  <a:schemeClr val="bg1">
                    <a:lumMod val="65000"/>
                  </a:schemeClr>
                </a:solidFill>
                <a:latin typeface="Montserrat" pitchFamily="2" charset="77"/>
              </a:rPr>
            </a:br>
            <a:endParaRPr lang="nl-NL" sz="1600" dirty="0">
              <a:solidFill>
                <a:schemeClr val="bg1">
                  <a:lumMod val="65000"/>
                </a:schemeClr>
              </a:solidFill>
              <a:latin typeface="Montserrat" pitchFamily="2" charset="77"/>
              <a:cs typeface="Montserrat Regular"/>
            </a:endParaRPr>
          </a:p>
          <a:p>
            <a:endParaRPr lang="nl-NL" sz="1600" dirty="0">
              <a:solidFill>
                <a:schemeClr val="tx1">
                  <a:lumMod val="50000"/>
                  <a:lumOff val="50000"/>
                </a:schemeClr>
              </a:solidFill>
              <a:latin typeface="Montserrat" pitchFamily="2" charset="77"/>
              <a:cs typeface="Montserrat Regular"/>
            </a:endParaRPr>
          </a:p>
          <a:p>
            <a:endParaRPr lang="nl-NL" sz="1600" dirty="0">
              <a:solidFill>
                <a:schemeClr val="tx1">
                  <a:lumMod val="50000"/>
                  <a:lumOff val="50000"/>
                </a:schemeClr>
              </a:solidFill>
              <a:latin typeface="Montserrat Regular"/>
              <a:cs typeface="Montserrat Regular"/>
            </a:endParaRPr>
          </a:p>
        </p:txBody>
      </p:sp>
    </p:spTree>
    <p:extLst>
      <p:ext uri="{BB962C8B-B14F-4D97-AF65-F5344CB8AC3E}">
        <p14:creationId xmlns:p14="http://schemas.microsoft.com/office/powerpoint/2010/main" val="4004192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3"/>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4"/>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5"/>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6"/>
          <a:stretch>
            <a:fillRect/>
          </a:stretch>
        </p:blipFill>
        <p:spPr>
          <a:xfrm>
            <a:off x="753986" y="583699"/>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2052218" y="443910"/>
            <a:ext cx="7382750" cy="2735877"/>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Bespreken bron</a:t>
            </a:r>
          </a:p>
          <a:p>
            <a:r>
              <a:rPr lang="nl-NL" sz="4267" baseline="30000" dirty="0">
                <a:solidFill>
                  <a:srgbClr val="FFFFFF"/>
                </a:solidFill>
                <a:latin typeface="Montserrat" pitchFamily="2" charset="77"/>
                <a:cs typeface="Montserrat Regular"/>
              </a:rPr>
              <a:t>(10 minuten)</a:t>
            </a:r>
          </a:p>
          <a:p>
            <a:r>
              <a:rPr lang="nl-NL" sz="4267" baseline="30000" dirty="0">
                <a:solidFill>
                  <a:srgbClr val="FFFFFF"/>
                </a:solidFill>
                <a:latin typeface="Montserrat" pitchFamily="2" charset="77"/>
                <a:cs typeface="Montserrat Regular"/>
              </a:rPr>
              <a:t>Bekijk deze video waar twee mensen samen muziek maken met computers</a:t>
            </a:r>
          </a:p>
          <a:p>
            <a:endParaRPr lang="nl-NL" sz="2600" dirty="0">
              <a:solidFill>
                <a:schemeClr val="bg1"/>
              </a:solidFill>
              <a:latin typeface="Montserrat" pitchFamily="2" charset="77"/>
            </a:endParaRPr>
          </a:p>
          <a:p>
            <a:endParaRPr lang="nl-NL" sz="4267" baseline="30000" dirty="0">
              <a:solidFill>
                <a:srgbClr val="FFFFFF"/>
              </a:solidFill>
              <a:latin typeface="Montserrat" pitchFamily="2" charset="77"/>
              <a:cs typeface="Montserrat Regular"/>
            </a:endParaRPr>
          </a:p>
        </p:txBody>
      </p:sp>
      <p:sp>
        <p:nvSpPr>
          <p:cNvPr id="4" name="TextBox 3">
            <a:extLst>
              <a:ext uri="{FF2B5EF4-FFF2-40B4-BE49-F238E27FC236}">
                <a16:creationId xmlns:a16="http://schemas.microsoft.com/office/drawing/2014/main" id="{D870AF17-1D95-270D-F881-B7E42BD3291C}"/>
              </a:ext>
            </a:extLst>
          </p:cNvPr>
          <p:cNvSpPr txBox="1"/>
          <p:nvPr/>
        </p:nvSpPr>
        <p:spPr>
          <a:xfrm>
            <a:off x="2171504" y="1939276"/>
            <a:ext cx="9719550" cy="3816429"/>
          </a:xfrm>
          <a:prstGeom prst="rect">
            <a:avLst/>
          </a:prstGeom>
          <a:noFill/>
        </p:spPr>
        <p:txBody>
          <a:bodyPr wrap="square" rtlCol="0">
            <a:spAutoFit/>
          </a:bodyPr>
          <a:lstStyle/>
          <a:p>
            <a:pPr marL="342900" indent="-342900" algn="l" rtl="0">
              <a:spcBef>
                <a:spcPts val="0"/>
              </a:spcBef>
              <a:spcAft>
                <a:spcPts val="0"/>
              </a:spcAft>
              <a:buFont typeface="Arial" panose="020B0604020202020204" pitchFamily="34" charset="0"/>
              <a:buChar char="•"/>
            </a:pPr>
            <a:endParaRPr lang="nl-NL" sz="2200" b="1" dirty="0">
              <a:solidFill>
                <a:schemeClr val="bg1"/>
              </a:solidFill>
              <a:latin typeface="Montserrat" pitchFamily="2" charset="77"/>
            </a:endParaRPr>
          </a:p>
          <a:p>
            <a:pPr marL="342900" indent="-342900" algn="l" rtl="0" fontAlgn="base">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We hebben geluid opgenomen en bewerkt. We hebben samplers getest en een sampler gemaakt en we hebben een  </a:t>
            </a:r>
            <a:r>
              <a:rPr lang="nl-NL" sz="2200" b="0" i="0" u="none" strike="noStrike" dirty="0" err="1">
                <a:solidFill>
                  <a:schemeClr val="bg1"/>
                </a:solidFill>
                <a:effectLst/>
                <a:latin typeface="Montserrat" pitchFamily="2" charset="77"/>
              </a:rPr>
              <a:t>sequencer</a:t>
            </a:r>
            <a:r>
              <a:rPr lang="nl-NL" sz="2200" b="0" i="0" u="none" strike="noStrike" dirty="0">
                <a:solidFill>
                  <a:schemeClr val="bg1"/>
                </a:solidFill>
                <a:effectLst/>
                <a:latin typeface="Montserrat" pitchFamily="2" charset="77"/>
              </a:rPr>
              <a:t> en een drumcomputer ontdekt.  Nu gaan we in groepjes samen een muziekstuk maken met de programma’s in scratch. </a:t>
            </a:r>
          </a:p>
          <a:p>
            <a:pPr marL="342900" indent="-342900" algn="l" rtl="0" fontAlgn="base">
              <a:spcBef>
                <a:spcPts val="0"/>
              </a:spcBef>
              <a:spcAft>
                <a:spcPts val="0"/>
              </a:spcAft>
              <a:buFont typeface="Arial" panose="020B0604020202020204" pitchFamily="34" charset="0"/>
              <a:buChar char="•"/>
            </a:pPr>
            <a:endParaRPr lang="nl-NL" sz="2200" b="0" i="0" u="none" strike="noStrike" dirty="0">
              <a:solidFill>
                <a:schemeClr val="bg1"/>
              </a:solidFill>
              <a:effectLst/>
              <a:latin typeface="Montserrat" pitchFamily="2" charset="77"/>
            </a:endParaRPr>
          </a:p>
          <a:p>
            <a:pPr marL="342900" indent="-342900" algn="l" rtl="0" fontAlgn="base">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Bekijk de video.</a:t>
            </a:r>
          </a:p>
          <a:p>
            <a:pPr marL="800100" indent="-342900" algn="l" rtl="0" fontAlgn="base">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Wat valt je op? </a:t>
            </a:r>
          </a:p>
          <a:p>
            <a:pPr marL="800100" indent="-342900" algn="l" rtl="0" fontAlgn="base">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Hoe werken de muzikanten samen? </a:t>
            </a:r>
          </a:p>
          <a:p>
            <a:pPr marL="800100" indent="-342900" algn="l" rtl="0" fontAlgn="base">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Waar moet je op letten als je muzikaal gaat samenwerken?</a:t>
            </a:r>
          </a:p>
        </p:txBody>
      </p:sp>
      <p:sp>
        <p:nvSpPr>
          <p:cNvPr id="3" name="Rechthoek 3">
            <a:extLst>
              <a:ext uri="{FF2B5EF4-FFF2-40B4-BE49-F238E27FC236}">
                <a16:creationId xmlns:a16="http://schemas.microsoft.com/office/drawing/2014/main" id="{C03789E2-A34D-DC1C-279C-A33580CDE74A}"/>
              </a:ext>
            </a:extLst>
          </p:cNvPr>
          <p:cNvSpPr/>
          <p:nvPr/>
        </p:nvSpPr>
        <p:spPr>
          <a:xfrm>
            <a:off x="158603" y="3121397"/>
            <a:ext cx="1893615" cy="2455490"/>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 name="TextBox 1">
            <a:extLst>
              <a:ext uri="{FF2B5EF4-FFF2-40B4-BE49-F238E27FC236}">
                <a16:creationId xmlns:a16="http://schemas.microsoft.com/office/drawing/2014/main" id="{58F4E060-0E9D-7EF2-9D61-0DB4603CDD82}"/>
              </a:ext>
            </a:extLst>
          </p:cNvPr>
          <p:cNvSpPr txBox="1"/>
          <p:nvPr/>
        </p:nvSpPr>
        <p:spPr>
          <a:xfrm>
            <a:off x="300946" y="3245611"/>
            <a:ext cx="1893614" cy="2585323"/>
          </a:xfrm>
          <a:prstGeom prst="rect">
            <a:avLst/>
          </a:prstGeom>
          <a:noFill/>
        </p:spPr>
        <p:txBody>
          <a:bodyPr wrap="square" rtlCol="0">
            <a:spAutoFit/>
          </a:bodyPr>
          <a:lstStyle/>
          <a:p>
            <a:r>
              <a:rPr lang="nl-NL" sz="1800" b="1" i="1" u="none" strike="noStrike" dirty="0">
                <a:solidFill>
                  <a:schemeClr val="bg1"/>
                </a:solidFill>
                <a:effectLst/>
                <a:latin typeface="Montserrat" pitchFamily="2" charset="77"/>
              </a:rPr>
              <a:t>Belangrijk: Luister naar elkaar, doe niet zomaar je eigen ding en blijf in hetzelfde ritme.</a:t>
            </a:r>
            <a:endParaRPr lang="nl-NL" sz="1800" b="1" i="0" u="none" strike="noStrike" dirty="0">
              <a:solidFill>
                <a:schemeClr val="bg1"/>
              </a:solidFill>
              <a:effectLst/>
              <a:latin typeface="Montserrat" pitchFamily="2" charset="77"/>
            </a:endParaRPr>
          </a:p>
          <a:p>
            <a:endParaRPr lang="en-NL" dirty="0"/>
          </a:p>
        </p:txBody>
      </p:sp>
      <p:sp>
        <p:nvSpPr>
          <p:cNvPr id="7" name="Rechthoek 3">
            <a:extLst>
              <a:ext uri="{FF2B5EF4-FFF2-40B4-BE49-F238E27FC236}">
                <a16:creationId xmlns:a16="http://schemas.microsoft.com/office/drawing/2014/main" id="{9B12F105-CE94-029C-D14C-935D8210547E}"/>
              </a:ext>
            </a:extLst>
          </p:cNvPr>
          <p:cNvSpPr/>
          <p:nvPr/>
        </p:nvSpPr>
        <p:spPr>
          <a:xfrm>
            <a:off x="9830280" y="853441"/>
            <a:ext cx="1893615" cy="1219200"/>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6" name="Online Media 5" descr="#PADBOYZ#VOL.1-AKAI MPC Live and IK Multimedia iRig Pads Live Performance">
            <a:hlinkClick r:id="" action="ppaction://media"/>
            <a:extLst>
              <a:ext uri="{FF2B5EF4-FFF2-40B4-BE49-F238E27FC236}">
                <a16:creationId xmlns:a16="http://schemas.microsoft.com/office/drawing/2014/main" id="{90DC3592-D4AD-431F-7B07-1DB46DAA55BA}"/>
              </a:ext>
            </a:extLst>
          </p:cNvPr>
          <p:cNvPicPr>
            <a:picLocks noRot="1" noChangeAspect="1"/>
          </p:cNvPicPr>
          <p:nvPr>
            <a:videoFile r:link="rId1"/>
          </p:nvPr>
        </p:nvPicPr>
        <p:blipFill>
          <a:blip r:embed="rId7"/>
          <a:stretch>
            <a:fillRect/>
          </a:stretch>
        </p:blipFill>
        <p:spPr>
          <a:xfrm>
            <a:off x="9964574" y="1021135"/>
            <a:ext cx="1625028" cy="918141"/>
          </a:xfrm>
          <a:prstGeom prst="rect">
            <a:avLst/>
          </a:prstGeom>
        </p:spPr>
      </p:pic>
    </p:spTree>
    <p:extLst>
      <p:ext uri="{BB962C8B-B14F-4D97-AF65-F5344CB8AC3E}">
        <p14:creationId xmlns:p14="http://schemas.microsoft.com/office/powerpoint/2010/main" val="131453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2"/>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3"/>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4"/>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5"/>
          <a:stretch>
            <a:fillRect/>
          </a:stretch>
        </p:blipFill>
        <p:spPr>
          <a:xfrm>
            <a:off x="757056" y="484745"/>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2124449" y="341000"/>
            <a:ext cx="9857436" cy="2298130"/>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Introductie samenwerken</a:t>
            </a:r>
          </a:p>
          <a:p>
            <a:r>
              <a:rPr lang="nl-NL" sz="4267" baseline="30000" dirty="0">
                <a:solidFill>
                  <a:srgbClr val="FFFFFF"/>
                </a:solidFill>
                <a:latin typeface="Montserrat" pitchFamily="2" charset="77"/>
                <a:cs typeface="Montserrat Regular"/>
              </a:rPr>
              <a:t>(10 minuten)</a:t>
            </a:r>
          </a:p>
          <a:p>
            <a:r>
              <a:rPr lang="nl-NL" sz="4267" baseline="30000" dirty="0">
                <a:solidFill>
                  <a:srgbClr val="FFFFFF"/>
                </a:solidFill>
                <a:latin typeface="Montserrat" pitchFamily="2" charset="77"/>
                <a:cs typeface="Montserrat Regular"/>
              </a:rPr>
              <a:t>De opdracht:</a:t>
            </a:r>
          </a:p>
          <a:p>
            <a:endParaRPr lang="nl-NL" sz="2600" dirty="0">
              <a:solidFill>
                <a:schemeClr val="bg1"/>
              </a:solidFill>
              <a:latin typeface="Montserrat" pitchFamily="2" charset="77"/>
            </a:endParaRPr>
          </a:p>
          <a:p>
            <a:endParaRPr lang="nl-NL" sz="4267" baseline="30000" dirty="0">
              <a:solidFill>
                <a:srgbClr val="FFFFFF"/>
              </a:solidFill>
              <a:latin typeface="Montserrat" pitchFamily="2" charset="77"/>
              <a:cs typeface="Montserrat Regular"/>
            </a:endParaRPr>
          </a:p>
        </p:txBody>
      </p:sp>
      <p:sp>
        <p:nvSpPr>
          <p:cNvPr id="8" name="TextBox 7">
            <a:extLst>
              <a:ext uri="{FF2B5EF4-FFF2-40B4-BE49-F238E27FC236}">
                <a16:creationId xmlns:a16="http://schemas.microsoft.com/office/drawing/2014/main" id="{5772012C-1A94-7385-62CE-3E838E96EE12}"/>
              </a:ext>
            </a:extLst>
          </p:cNvPr>
          <p:cNvSpPr txBox="1"/>
          <p:nvPr/>
        </p:nvSpPr>
        <p:spPr>
          <a:xfrm>
            <a:off x="2231756" y="1730361"/>
            <a:ext cx="10209003" cy="4154984"/>
          </a:xfrm>
          <a:prstGeom prst="rect">
            <a:avLst/>
          </a:prstGeom>
          <a:noFill/>
        </p:spPr>
        <p:txBody>
          <a:bodyPr wrap="square" rtlCol="0">
            <a:spAutoFit/>
          </a:bodyPr>
          <a:lstStyle/>
          <a:p>
            <a:pPr marL="342900" indent="-342900" algn="l" rtl="0" fontAlgn="base">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Jullie gaan straks in groepen samenwerken. Daarin krijgt iedereen een rol. Dat kan zijn: Melodie verzinnen, effecten maken, beat maken, eigen geluid maken, sampler maken. </a:t>
            </a:r>
            <a:br>
              <a:rPr lang="nl-NL" sz="2200" b="0" i="0" u="none" strike="noStrike" dirty="0">
                <a:solidFill>
                  <a:schemeClr val="bg1"/>
                </a:solidFill>
                <a:effectLst/>
                <a:latin typeface="Montserrat" pitchFamily="2" charset="77"/>
              </a:rPr>
            </a:br>
            <a:endParaRPr lang="nl-NL" sz="2200" b="0" i="0" u="none" strike="noStrike" dirty="0">
              <a:solidFill>
                <a:schemeClr val="bg1"/>
              </a:solidFill>
              <a:effectLst/>
              <a:latin typeface="Montserrat" pitchFamily="2" charset="77"/>
            </a:endParaRPr>
          </a:p>
          <a:p>
            <a:pPr marL="342900" indent="-342900" algn="l" rtl="0" fontAlgn="base">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Op de hand-out staat ‘rol’ en ‘ nummer van je groep’. </a:t>
            </a:r>
          </a:p>
          <a:p>
            <a:pPr marL="342900" indent="-342900" algn="l" rtl="0" fontAlgn="base">
              <a:spcBef>
                <a:spcPts val="0"/>
              </a:spcBef>
              <a:spcAft>
                <a:spcPts val="0"/>
              </a:spcAft>
              <a:buFont typeface="Arial" panose="020B0604020202020204" pitchFamily="34" charset="0"/>
              <a:buChar char="•"/>
            </a:pPr>
            <a:endParaRPr lang="nl-NL" sz="2200" b="0" i="0" u="none" strike="noStrike" dirty="0">
              <a:solidFill>
                <a:schemeClr val="bg1"/>
              </a:solidFill>
              <a:effectLst/>
              <a:latin typeface="Montserrat" pitchFamily="2" charset="77"/>
            </a:endParaRPr>
          </a:p>
          <a:p>
            <a:pPr marL="342900" indent="-342900" algn="l" rtl="0" fontAlgn="base">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Verdeel de rollen en de groepsnummers. </a:t>
            </a:r>
            <a:br>
              <a:rPr lang="nl-NL" sz="2200" b="0" i="0" u="none" strike="noStrike" dirty="0">
                <a:solidFill>
                  <a:schemeClr val="bg1"/>
                </a:solidFill>
                <a:effectLst/>
                <a:latin typeface="Montserrat" pitchFamily="2" charset="77"/>
              </a:rPr>
            </a:br>
            <a:r>
              <a:rPr lang="nl-NL" sz="2200" b="0" i="0" u="none" strike="noStrike" dirty="0">
                <a:solidFill>
                  <a:schemeClr val="bg1"/>
                </a:solidFill>
                <a:effectLst/>
                <a:latin typeface="Montserrat" pitchFamily="2" charset="77"/>
              </a:rPr>
              <a:t>Bij iedere groep zijn er 7 of 8 leerlingen. Schrijf je rol en groepsnummer op als je hem hoort. </a:t>
            </a:r>
          </a:p>
          <a:p>
            <a:pPr marL="342900" indent="-342900" algn="l" rtl="0" fontAlgn="base">
              <a:spcBef>
                <a:spcPts val="0"/>
              </a:spcBef>
              <a:spcAft>
                <a:spcPts val="0"/>
              </a:spcAft>
              <a:buFont typeface="Arial" panose="020B0604020202020204" pitchFamily="34" charset="0"/>
              <a:buChar char="•"/>
            </a:pPr>
            <a:endParaRPr lang="nl-NL" sz="2200" b="0" i="0" u="none" strike="noStrike" dirty="0">
              <a:solidFill>
                <a:schemeClr val="bg1"/>
              </a:solidFill>
              <a:effectLst/>
              <a:latin typeface="Montserrat" pitchFamily="2" charset="77"/>
            </a:endParaRPr>
          </a:p>
          <a:p>
            <a:pPr marL="342900" indent="-342900" algn="l" rtl="0" fontAlgn="base">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Hier zie je een voorbeeld van een klas van 28 leerlingen (4 groepen van 7). </a:t>
            </a:r>
            <a:endParaRPr lang="en-NL" dirty="0"/>
          </a:p>
        </p:txBody>
      </p:sp>
      <p:sp>
        <p:nvSpPr>
          <p:cNvPr id="23" name="Rechthoek 3">
            <a:extLst>
              <a:ext uri="{FF2B5EF4-FFF2-40B4-BE49-F238E27FC236}">
                <a16:creationId xmlns:a16="http://schemas.microsoft.com/office/drawing/2014/main" id="{918D2A8B-BDA5-8D52-645C-5AD34B2F75DF}"/>
              </a:ext>
            </a:extLst>
          </p:cNvPr>
          <p:cNvSpPr/>
          <p:nvPr/>
        </p:nvSpPr>
        <p:spPr>
          <a:xfrm>
            <a:off x="265910" y="2365269"/>
            <a:ext cx="1893615" cy="3354765"/>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2" name="TextBox 11">
            <a:extLst>
              <a:ext uri="{FF2B5EF4-FFF2-40B4-BE49-F238E27FC236}">
                <a16:creationId xmlns:a16="http://schemas.microsoft.com/office/drawing/2014/main" id="{F2C23693-C619-9191-285A-BB5EB70D9B9E}"/>
              </a:ext>
            </a:extLst>
          </p:cNvPr>
          <p:cNvSpPr txBox="1"/>
          <p:nvPr/>
        </p:nvSpPr>
        <p:spPr>
          <a:xfrm>
            <a:off x="218214" y="2475146"/>
            <a:ext cx="2013542" cy="3354765"/>
          </a:xfrm>
          <a:prstGeom prst="rect">
            <a:avLst/>
          </a:prstGeom>
          <a:noFill/>
        </p:spPr>
        <p:txBody>
          <a:bodyPr wrap="square" rtlCol="0">
            <a:spAutoFit/>
          </a:bodyPr>
          <a:lstStyle/>
          <a:p>
            <a:pPr marL="171450" indent="-171450" algn="l" rtl="0" fontAlgn="base">
              <a:spcBef>
                <a:spcPts val="0"/>
              </a:spcBef>
              <a:spcAft>
                <a:spcPts val="0"/>
              </a:spcAft>
              <a:buFont typeface="Arial" panose="020B0604020202020204" pitchFamily="34" charset="0"/>
              <a:buChar char="•"/>
            </a:pPr>
            <a:r>
              <a:rPr lang="nl-NL" sz="1000" b="0" i="1" u="none" strike="noStrike" dirty="0">
                <a:solidFill>
                  <a:schemeClr val="bg1"/>
                </a:solidFill>
                <a:effectLst/>
                <a:latin typeface="Montserrat" pitchFamily="2" charset="77"/>
              </a:rPr>
              <a:t>Melodie 1 t/m 4 (vraag wie dit wil gaan doen, en wijs aan)</a:t>
            </a:r>
          </a:p>
          <a:p>
            <a:pPr marL="171450" indent="-171450" algn="l" rtl="0" fontAlgn="base">
              <a:spcBef>
                <a:spcPts val="0"/>
              </a:spcBef>
              <a:spcAft>
                <a:spcPts val="0"/>
              </a:spcAft>
              <a:buFont typeface="Arial" panose="020B0604020202020204" pitchFamily="34" charset="0"/>
              <a:buChar char="•"/>
            </a:pPr>
            <a:r>
              <a:rPr lang="nl-NL" sz="1000" b="0" i="1" u="none" strike="noStrike" dirty="0">
                <a:solidFill>
                  <a:schemeClr val="bg1"/>
                </a:solidFill>
                <a:effectLst/>
                <a:latin typeface="Montserrat" pitchFamily="2" charset="77"/>
              </a:rPr>
              <a:t>Drums (zoals de vorige les met die drumcomputer Iedereen die nu nog over is heeft de rol ‘eigen geluid’ (tel even goed of dit er 4 zijn in dit voorbeeld en verdeel ze over de groepen 1 t/m 4).</a:t>
            </a:r>
          </a:p>
          <a:p>
            <a:pPr marL="171450" indent="-171450" algn="l" rtl="0" fontAlgn="base">
              <a:spcBef>
                <a:spcPts val="0"/>
              </a:spcBef>
              <a:spcAft>
                <a:spcPts val="0"/>
              </a:spcAft>
              <a:buFont typeface="Arial" panose="020B0604020202020204" pitchFamily="34" charset="0"/>
              <a:buChar char="•"/>
            </a:pPr>
            <a:r>
              <a:rPr lang="nl-NL" sz="1000" b="0" i="1" u="none" strike="noStrike" dirty="0">
                <a:solidFill>
                  <a:schemeClr val="bg1"/>
                </a:solidFill>
                <a:effectLst/>
                <a:latin typeface="Montserrat" pitchFamily="2" charset="77"/>
              </a:rPr>
              <a:t>Sampler: … </a:t>
            </a:r>
          </a:p>
          <a:p>
            <a:pPr marL="171450" indent="-171450" algn="l" rtl="0" fontAlgn="base">
              <a:spcBef>
                <a:spcPts val="0"/>
              </a:spcBef>
              <a:spcAft>
                <a:spcPts val="0"/>
              </a:spcAft>
              <a:buFont typeface="Arial" panose="020B0604020202020204" pitchFamily="34" charset="0"/>
              <a:buChar char="•"/>
            </a:pPr>
            <a:r>
              <a:rPr lang="nl-NL" sz="1000" b="0" i="1" u="none" strike="noStrike" dirty="0">
                <a:solidFill>
                  <a:schemeClr val="bg1"/>
                </a:solidFill>
                <a:effectLst/>
                <a:latin typeface="Montserrat" pitchFamily="2" charset="77"/>
              </a:rPr>
              <a:t>Eigen sampler, zie les 7.3</a:t>
            </a:r>
          </a:p>
          <a:p>
            <a:pPr marL="171450" indent="-171450" algn="l" rtl="0" fontAlgn="base">
              <a:spcBef>
                <a:spcPts val="0"/>
              </a:spcBef>
              <a:spcAft>
                <a:spcPts val="0"/>
              </a:spcAft>
              <a:buFont typeface="Arial" panose="020B0604020202020204" pitchFamily="34" charset="0"/>
              <a:buChar char="•"/>
            </a:pPr>
            <a:r>
              <a:rPr lang="nl-NL" sz="1000" b="0" i="1" u="none" strike="noStrike" dirty="0">
                <a:solidFill>
                  <a:schemeClr val="bg1"/>
                </a:solidFill>
                <a:effectLst/>
                <a:latin typeface="Montserrat" pitchFamily="2" charset="77"/>
              </a:rPr>
              <a:t>Dirigent 1 t/m 4 (je kunt die zelf kiezen op basis van wie goed aan een groepje kan leidinggeven óf vragen wie wil). Denk aan de gebaren.</a:t>
            </a:r>
          </a:p>
          <a:p>
            <a:endParaRPr lang="nl-NL" sz="1200" dirty="0">
              <a:solidFill>
                <a:schemeClr val="bg1"/>
              </a:solidFill>
              <a:latin typeface="Montserrat" pitchFamily="2" charset="77"/>
            </a:endParaRPr>
          </a:p>
        </p:txBody>
      </p:sp>
      <p:sp>
        <p:nvSpPr>
          <p:cNvPr id="67" name="Rechthoek 3">
            <a:extLst>
              <a:ext uri="{FF2B5EF4-FFF2-40B4-BE49-F238E27FC236}">
                <a16:creationId xmlns:a16="http://schemas.microsoft.com/office/drawing/2014/main" id="{5499B895-C4DA-C60D-2182-7C22BB15C8CF}"/>
              </a:ext>
            </a:extLst>
          </p:cNvPr>
          <p:cNvSpPr/>
          <p:nvPr/>
        </p:nvSpPr>
        <p:spPr>
          <a:xfrm>
            <a:off x="10421598" y="2465716"/>
            <a:ext cx="1022957" cy="1753156"/>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3" name="TextBox 12">
            <a:extLst>
              <a:ext uri="{FF2B5EF4-FFF2-40B4-BE49-F238E27FC236}">
                <a16:creationId xmlns:a16="http://schemas.microsoft.com/office/drawing/2014/main" id="{2F44D445-2BA2-51C7-06CA-17C5F5077B4B}"/>
              </a:ext>
            </a:extLst>
          </p:cNvPr>
          <p:cNvSpPr txBox="1"/>
          <p:nvPr/>
        </p:nvSpPr>
        <p:spPr>
          <a:xfrm>
            <a:off x="10456675" y="2635057"/>
            <a:ext cx="944880" cy="707886"/>
          </a:xfrm>
          <a:prstGeom prst="rect">
            <a:avLst/>
          </a:prstGeom>
          <a:noFill/>
        </p:spPr>
        <p:txBody>
          <a:bodyPr wrap="square" rtlCol="0">
            <a:spAutoFit/>
          </a:bodyPr>
          <a:lstStyle/>
          <a:p>
            <a:r>
              <a:rPr lang="nl-NL" sz="1000" b="0" i="0" u="sng" strike="noStrike" dirty="0">
                <a:solidFill>
                  <a:schemeClr val="bg1"/>
                </a:solidFill>
                <a:effectLst/>
                <a:latin typeface="Montserrat" pitchFamily="2" charset="77"/>
                <a:hlinkClick r:id="rId6">
                  <a:extLst>
                    <a:ext uri="{A12FA001-AC4F-418D-AE19-62706E023703}">
                      <ahyp:hlinkClr xmlns:ahyp="http://schemas.microsoft.com/office/drawing/2018/hyperlinkcolor" val="tx"/>
                    </a:ext>
                  </a:extLst>
                </a:hlinkClick>
              </a:rPr>
              <a:t>https://scratch.mit.edu/projects/12069476/</a:t>
            </a:r>
            <a:r>
              <a:rPr lang="nl-NL" sz="1000" b="0" i="0" u="none" strike="noStrike" dirty="0">
                <a:solidFill>
                  <a:schemeClr val="bg1"/>
                </a:solidFill>
                <a:effectLst/>
                <a:latin typeface="Montserrat" pitchFamily="2" charset="77"/>
              </a:rPr>
              <a:t>,</a:t>
            </a:r>
            <a:endParaRPr lang="en-NL" sz="1000" dirty="0">
              <a:solidFill>
                <a:schemeClr val="bg1"/>
              </a:solidFill>
            </a:endParaRPr>
          </a:p>
        </p:txBody>
      </p:sp>
      <p:sp>
        <p:nvSpPr>
          <p:cNvPr id="14" name="TextBox 13">
            <a:extLst>
              <a:ext uri="{FF2B5EF4-FFF2-40B4-BE49-F238E27FC236}">
                <a16:creationId xmlns:a16="http://schemas.microsoft.com/office/drawing/2014/main" id="{477BBE79-74E5-9023-694B-FC166AD0C0B2}"/>
              </a:ext>
            </a:extLst>
          </p:cNvPr>
          <p:cNvSpPr txBox="1"/>
          <p:nvPr/>
        </p:nvSpPr>
        <p:spPr>
          <a:xfrm>
            <a:off x="10456675" y="3396933"/>
            <a:ext cx="944879" cy="861774"/>
          </a:xfrm>
          <a:prstGeom prst="rect">
            <a:avLst/>
          </a:prstGeom>
          <a:noFill/>
        </p:spPr>
        <p:txBody>
          <a:bodyPr wrap="square" rtlCol="0">
            <a:spAutoFit/>
          </a:bodyPr>
          <a:lstStyle/>
          <a:p>
            <a:r>
              <a:rPr lang="nl-NL" sz="1000" b="0" i="0" u="sng" strike="noStrike" dirty="0">
                <a:solidFill>
                  <a:schemeClr val="bg1"/>
                </a:solidFill>
                <a:effectLst/>
                <a:latin typeface="Montserrat" pitchFamily="2" charset="77"/>
                <a:hlinkClick r:id="rId7">
                  <a:extLst>
                    <a:ext uri="{A12FA001-AC4F-418D-AE19-62706E023703}">
                      <ahyp:hlinkClr xmlns:ahyp="http://schemas.microsoft.com/office/drawing/2018/hyperlinkcolor" val="tx"/>
                    </a:ext>
                  </a:extLst>
                </a:hlinkClick>
              </a:rPr>
              <a:t>https://scratch.mit.edu/projects/392306005/</a:t>
            </a:r>
            <a:endParaRPr lang="nl-NL" sz="1000" b="0" i="1" u="none" strike="noStrike" dirty="0">
              <a:solidFill>
                <a:schemeClr val="bg1"/>
              </a:solidFill>
              <a:effectLst/>
              <a:latin typeface="Montserrat" pitchFamily="2" charset="77"/>
            </a:endParaRPr>
          </a:p>
          <a:p>
            <a:endParaRPr lang="en-NL" sz="1000" dirty="0">
              <a:solidFill>
                <a:schemeClr val="bg1"/>
              </a:solidFill>
            </a:endParaRPr>
          </a:p>
        </p:txBody>
      </p:sp>
      <p:cxnSp>
        <p:nvCxnSpPr>
          <p:cNvPr id="46" name="Elbow Connector 45">
            <a:extLst>
              <a:ext uri="{FF2B5EF4-FFF2-40B4-BE49-F238E27FC236}">
                <a16:creationId xmlns:a16="http://schemas.microsoft.com/office/drawing/2014/main" id="{8B0C1866-2768-BF05-BD14-DA53328F2A6F}"/>
              </a:ext>
            </a:extLst>
          </p:cNvPr>
          <p:cNvCxnSpPr>
            <a:cxnSpLocks/>
          </p:cNvCxnSpPr>
          <p:nvPr/>
        </p:nvCxnSpPr>
        <p:spPr>
          <a:xfrm flipV="1">
            <a:off x="1224983" y="3613029"/>
            <a:ext cx="9124385" cy="841348"/>
          </a:xfrm>
          <a:prstGeom prst="bentConnector3">
            <a:avLst>
              <a:gd name="adj1" fmla="val 11417"/>
            </a:avLst>
          </a:prstGeom>
          <a:ln>
            <a:solidFill>
              <a:schemeClr val="bg1"/>
            </a:solidFill>
            <a:tailEnd type="triangle"/>
          </a:ln>
        </p:spPr>
        <p:style>
          <a:lnRef idx="3">
            <a:schemeClr val="accent6"/>
          </a:lnRef>
          <a:fillRef idx="0">
            <a:schemeClr val="accent6"/>
          </a:fillRef>
          <a:effectRef idx="2">
            <a:schemeClr val="accent6"/>
          </a:effectRef>
          <a:fontRef idx="minor">
            <a:schemeClr val="tx1"/>
          </a:fontRef>
        </p:style>
      </p:cxnSp>
      <p:cxnSp>
        <p:nvCxnSpPr>
          <p:cNvPr id="68" name="Straight Arrow Connector 67">
            <a:extLst>
              <a:ext uri="{FF2B5EF4-FFF2-40B4-BE49-F238E27FC236}">
                <a16:creationId xmlns:a16="http://schemas.microsoft.com/office/drawing/2014/main" id="{4E58999A-05BA-4721-F7EA-51A5508C5F9D}"/>
              </a:ext>
            </a:extLst>
          </p:cNvPr>
          <p:cNvCxnSpPr>
            <a:cxnSpLocks/>
          </p:cNvCxnSpPr>
          <p:nvPr/>
        </p:nvCxnSpPr>
        <p:spPr>
          <a:xfrm flipH="1" flipV="1">
            <a:off x="2377440" y="4739640"/>
            <a:ext cx="640080" cy="411480"/>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69566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2"/>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3"/>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4"/>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5"/>
          <a:stretch>
            <a:fillRect/>
          </a:stretch>
        </p:blipFill>
        <p:spPr>
          <a:xfrm>
            <a:off x="757056" y="484745"/>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2125984" y="770559"/>
            <a:ext cx="9857436" cy="2298130"/>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Introductie samenwerken</a:t>
            </a:r>
          </a:p>
          <a:p>
            <a:r>
              <a:rPr lang="nl-NL" sz="4267" baseline="30000" dirty="0">
                <a:solidFill>
                  <a:srgbClr val="FFFFFF"/>
                </a:solidFill>
                <a:latin typeface="Montserrat" pitchFamily="2" charset="77"/>
                <a:cs typeface="Montserrat Regular"/>
              </a:rPr>
              <a:t>(10 minuten)</a:t>
            </a:r>
          </a:p>
          <a:p>
            <a:r>
              <a:rPr lang="nl-NL" sz="4267" baseline="30000" dirty="0">
                <a:solidFill>
                  <a:srgbClr val="FFFFFF"/>
                </a:solidFill>
                <a:latin typeface="Montserrat" pitchFamily="2" charset="77"/>
                <a:cs typeface="Montserrat Regular"/>
              </a:rPr>
              <a:t>De opdracht:</a:t>
            </a:r>
          </a:p>
          <a:p>
            <a:endParaRPr lang="nl-NL" sz="2600" dirty="0">
              <a:solidFill>
                <a:schemeClr val="bg1"/>
              </a:solidFill>
              <a:latin typeface="Montserrat" pitchFamily="2" charset="77"/>
            </a:endParaRPr>
          </a:p>
          <a:p>
            <a:endParaRPr lang="nl-NL" sz="4267" baseline="30000" dirty="0">
              <a:solidFill>
                <a:srgbClr val="FFFFFF"/>
              </a:solidFill>
              <a:latin typeface="Montserrat" pitchFamily="2" charset="77"/>
              <a:cs typeface="Montserrat Regular"/>
            </a:endParaRPr>
          </a:p>
        </p:txBody>
      </p:sp>
      <p:sp>
        <p:nvSpPr>
          <p:cNvPr id="8" name="TextBox 7">
            <a:extLst>
              <a:ext uri="{FF2B5EF4-FFF2-40B4-BE49-F238E27FC236}">
                <a16:creationId xmlns:a16="http://schemas.microsoft.com/office/drawing/2014/main" id="{5772012C-1A94-7385-62CE-3E838E96EE12}"/>
              </a:ext>
            </a:extLst>
          </p:cNvPr>
          <p:cNvSpPr txBox="1"/>
          <p:nvPr/>
        </p:nvSpPr>
        <p:spPr>
          <a:xfrm>
            <a:off x="2190042" y="2553489"/>
            <a:ext cx="10209003" cy="1384995"/>
          </a:xfrm>
          <a:prstGeom prst="rect">
            <a:avLst/>
          </a:prstGeom>
          <a:noFill/>
        </p:spPr>
        <p:txBody>
          <a:bodyPr wrap="square" rtlCol="0">
            <a:spAutoFit/>
          </a:bodyPr>
          <a:lstStyle/>
          <a:p>
            <a:pPr marL="342900" indent="-342900" algn="l" rtl="0" fontAlgn="base">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Jullie gaan na de instructie tien minuten individueel aan de slag. Daarna gaan jullie in je groep bij elkaar zitten. De dirigent zal dan muziek maken van alle verschillende geluiden!</a:t>
            </a:r>
          </a:p>
          <a:p>
            <a:endParaRPr lang="en-NL" dirty="0"/>
          </a:p>
        </p:txBody>
      </p:sp>
      <p:sp>
        <p:nvSpPr>
          <p:cNvPr id="4" name="Rechthoek 3">
            <a:extLst>
              <a:ext uri="{FF2B5EF4-FFF2-40B4-BE49-F238E27FC236}">
                <a16:creationId xmlns:a16="http://schemas.microsoft.com/office/drawing/2014/main" id="{0B2D07F3-F0CE-9E8E-2205-478F75D27F5B}"/>
              </a:ext>
            </a:extLst>
          </p:cNvPr>
          <p:cNvSpPr/>
          <p:nvPr/>
        </p:nvSpPr>
        <p:spPr>
          <a:xfrm>
            <a:off x="550011" y="4130737"/>
            <a:ext cx="4384466" cy="1384995"/>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 name="TextBox 1">
            <a:extLst>
              <a:ext uri="{FF2B5EF4-FFF2-40B4-BE49-F238E27FC236}">
                <a16:creationId xmlns:a16="http://schemas.microsoft.com/office/drawing/2014/main" id="{A7DF1D64-1B55-801A-1440-8D889B87FF37}"/>
              </a:ext>
            </a:extLst>
          </p:cNvPr>
          <p:cNvSpPr txBox="1"/>
          <p:nvPr/>
        </p:nvSpPr>
        <p:spPr>
          <a:xfrm>
            <a:off x="757056" y="4249260"/>
            <a:ext cx="4197821" cy="1477328"/>
          </a:xfrm>
          <a:prstGeom prst="rect">
            <a:avLst/>
          </a:prstGeom>
          <a:noFill/>
        </p:spPr>
        <p:txBody>
          <a:bodyPr wrap="square" rtlCol="0">
            <a:spAutoFit/>
          </a:bodyPr>
          <a:lstStyle/>
          <a:p>
            <a:r>
              <a:rPr lang="nl-NL" sz="1800" b="1" i="1" u="none" strike="noStrike">
                <a:solidFill>
                  <a:schemeClr val="bg1"/>
                </a:solidFill>
                <a:effectLst/>
                <a:latin typeface="Montserrat" pitchFamily="2" charset="77"/>
              </a:rPr>
              <a:t>Belangrijk: Vergeet niet je project op te slaan. Als je een nieuw ritme wil maken open dan een nieuw project.</a:t>
            </a:r>
          </a:p>
          <a:p>
            <a:endParaRPr lang="nl-NL"/>
          </a:p>
        </p:txBody>
      </p:sp>
      <p:sp>
        <p:nvSpPr>
          <p:cNvPr id="6" name="Rechthoek 3">
            <a:extLst>
              <a:ext uri="{FF2B5EF4-FFF2-40B4-BE49-F238E27FC236}">
                <a16:creationId xmlns:a16="http://schemas.microsoft.com/office/drawing/2014/main" id="{9E363293-1314-2D26-8A4D-AB219A1B511D}"/>
              </a:ext>
            </a:extLst>
          </p:cNvPr>
          <p:cNvSpPr/>
          <p:nvPr/>
        </p:nvSpPr>
        <p:spPr>
          <a:xfrm>
            <a:off x="5358838" y="4130737"/>
            <a:ext cx="4384466" cy="1384995"/>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3" name="TextBox 2">
            <a:extLst>
              <a:ext uri="{FF2B5EF4-FFF2-40B4-BE49-F238E27FC236}">
                <a16:creationId xmlns:a16="http://schemas.microsoft.com/office/drawing/2014/main" id="{4CAB44C1-7F5E-4160-7B23-B7A94B7AD2D3}"/>
              </a:ext>
            </a:extLst>
          </p:cNvPr>
          <p:cNvSpPr txBox="1"/>
          <p:nvPr/>
        </p:nvSpPr>
        <p:spPr>
          <a:xfrm>
            <a:off x="5484488" y="4210520"/>
            <a:ext cx="4384466" cy="1477328"/>
          </a:xfrm>
          <a:prstGeom prst="rect">
            <a:avLst/>
          </a:prstGeom>
          <a:noFill/>
        </p:spPr>
        <p:txBody>
          <a:bodyPr wrap="square" rtlCol="0">
            <a:spAutoFit/>
          </a:bodyPr>
          <a:lstStyle/>
          <a:p>
            <a:r>
              <a:rPr lang="nl-NL" sz="1800" b="1" i="1" u="none" strike="noStrike" dirty="0">
                <a:solidFill>
                  <a:schemeClr val="bg1"/>
                </a:solidFill>
                <a:effectLst/>
                <a:latin typeface="Montserrat" pitchFamily="2" charset="77"/>
              </a:rPr>
              <a:t>Belangrijk: Zet de drumcomputer op tempo 60 en de </a:t>
            </a:r>
            <a:r>
              <a:rPr lang="nl-NL" sz="1800" b="1" i="1" u="none" strike="noStrike" dirty="0" err="1">
                <a:solidFill>
                  <a:schemeClr val="bg1"/>
                </a:solidFill>
                <a:effectLst/>
                <a:latin typeface="Montserrat" pitchFamily="2" charset="77"/>
              </a:rPr>
              <a:t>sequencer</a:t>
            </a:r>
            <a:r>
              <a:rPr lang="nl-NL" sz="1800" b="1" i="1" u="none" strike="noStrike" dirty="0">
                <a:solidFill>
                  <a:schemeClr val="bg1"/>
                </a:solidFill>
                <a:effectLst/>
                <a:latin typeface="Montserrat" pitchFamily="2" charset="77"/>
              </a:rPr>
              <a:t> op tempo 60 dan klinkt het goed samen (of het dubbele 120)</a:t>
            </a:r>
          </a:p>
          <a:p>
            <a:endParaRPr lang="nl-NL" dirty="0"/>
          </a:p>
        </p:txBody>
      </p:sp>
    </p:spTree>
    <p:extLst>
      <p:ext uri="{BB962C8B-B14F-4D97-AF65-F5344CB8AC3E}">
        <p14:creationId xmlns:p14="http://schemas.microsoft.com/office/powerpoint/2010/main" val="202286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4"/>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5"/>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6"/>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7"/>
          <a:stretch>
            <a:fillRect/>
          </a:stretch>
        </p:blipFill>
        <p:spPr>
          <a:xfrm>
            <a:off x="753986" y="583699"/>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2052219" y="456700"/>
            <a:ext cx="9857436" cy="1952714"/>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Samen componeren onder leiding van een dirigent </a:t>
            </a:r>
          </a:p>
          <a:p>
            <a:r>
              <a:rPr lang="nl-NL" sz="4267" baseline="30000" dirty="0">
                <a:solidFill>
                  <a:srgbClr val="FFFFFF"/>
                </a:solidFill>
                <a:latin typeface="Montserrat" pitchFamily="2" charset="77"/>
                <a:cs typeface="Montserrat Regular"/>
              </a:rPr>
              <a:t>(15 minuten)</a:t>
            </a:r>
          </a:p>
          <a:p>
            <a:r>
              <a:rPr lang="nl-NL" sz="4267" baseline="30000" dirty="0">
                <a:solidFill>
                  <a:srgbClr val="FFFFFF"/>
                </a:solidFill>
                <a:latin typeface="Montserrat" pitchFamily="2" charset="77"/>
                <a:cs typeface="Montserrat Regular"/>
              </a:rPr>
              <a:t>Verzamel je bij je eigen groepsnummer. </a:t>
            </a:r>
          </a:p>
        </p:txBody>
      </p:sp>
      <p:sp>
        <p:nvSpPr>
          <p:cNvPr id="4" name="TextBox 3">
            <a:extLst>
              <a:ext uri="{FF2B5EF4-FFF2-40B4-BE49-F238E27FC236}">
                <a16:creationId xmlns:a16="http://schemas.microsoft.com/office/drawing/2014/main" id="{D870AF17-1D95-270D-F881-B7E42BD3291C}"/>
              </a:ext>
            </a:extLst>
          </p:cNvPr>
          <p:cNvSpPr txBox="1"/>
          <p:nvPr/>
        </p:nvSpPr>
        <p:spPr>
          <a:xfrm>
            <a:off x="2052218" y="2253511"/>
            <a:ext cx="10139782" cy="4462760"/>
          </a:xfrm>
          <a:prstGeom prst="rect">
            <a:avLst/>
          </a:prstGeom>
          <a:noFill/>
        </p:spPr>
        <p:txBody>
          <a:bodyPr wrap="square" rtlCol="0">
            <a:spAutoFit/>
          </a:bodyPr>
          <a:lstStyle/>
          <a:p>
            <a:pPr algn="l" rtl="0">
              <a:spcBef>
                <a:spcPts val="0"/>
              </a:spcBef>
              <a:spcAft>
                <a:spcPts val="0"/>
              </a:spcAft>
            </a:pPr>
            <a:r>
              <a:rPr lang="nl-NL" sz="2200" b="1" i="0" u="none" strike="noStrike" dirty="0">
                <a:solidFill>
                  <a:schemeClr val="bg1"/>
                </a:solidFill>
                <a:effectLst/>
                <a:latin typeface="Montserrat" pitchFamily="2" charset="77"/>
              </a:rPr>
              <a:t>Ga Dicht bij elkaar zitten op een rustige plek, zodat jullie elkaar goed kunnen horen. </a:t>
            </a:r>
          </a:p>
          <a:p>
            <a:pPr marL="342900" indent="-342900" algn="l" rtl="0" fontAlgn="base">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Iedereen laat aan de dirigent horen wat hij/zij voor geluid gemaakt heeft. De dirigent denkt alvast na wat mooi klinkt samen. De dirigent is ook alert op geluiden die veel zachter of harder zijn dan de rest. De leerlingen met harde geluiden zetten hun laptop wat zachter en de leerlingen met zachte geluiden wat harder.</a:t>
            </a:r>
          </a:p>
          <a:p>
            <a:pPr marL="285750" indent="-285750" algn="l" rtl="0" fontAlgn="base">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De dirigent bekijkt de video om de gebaren voor </a:t>
            </a:r>
            <a:r>
              <a:rPr lang="nl-NL" sz="2200" b="1" i="1" u="none" strike="noStrike" dirty="0">
                <a:solidFill>
                  <a:schemeClr val="bg1"/>
                </a:solidFill>
                <a:effectLst/>
                <a:latin typeface="Montserrat" pitchFamily="2" charset="77"/>
              </a:rPr>
              <a:t>Start,</a:t>
            </a:r>
            <a:r>
              <a:rPr lang="nl-NL" sz="2200" b="0" i="0" u="none" strike="noStrike" dirty="0">
                <a:solidFill>
                  <a:schemeClr val="bg1"/>
                </a:solidFill>
                <a:effectLst/>
                <a:latin typeface="Montserrat" pitchFamily="2" charset="77"/>
              </a:rPr>
              <a:t> </a:t>
            </a:r>
            <a:r>
              <a:rPr lang="nl-NL" sz="2200" b="1" i="1" u="none" strike="noStrike" dirty="0">
                <a:solidFill>
                  <a:schemeClr val="bg1"/>
                </a:solidFill>
                <a:effectLst/>
                <a:latin typeface="Montserrat" pitchFamily="2" charset="77"/>
              </a:rPr>
              <a:t>Stop, lange toon, korte toon, allemaal, aanwijzen, zacht en hard, laag en hoog </a:t>
            </a:r>
            <a:r>
              <a:rPr lang="nl-NL" sz="2200" b="0" i="0" u="none" strike="noStrike" dirty="0">
                <a:solidFill>
                  <a:schemeClr val="bg1"/>
                </a:solidFill>
                <a:effectLst/>
                <a:latin typeface="Montserrat" pitchFamily="2" charset="77"/>
              </a:rPr>
              <a:t>uit te leggen en te oefenen met elkaar.</a:t>
            </a:r>
          </a:p>
          <a:p>
            <a:pPr algn="l" rtl="0" fontAlgn="base">
              <a:spcBef>
                <a:spcPts val="0"/>
              </a:spcBef>
              <a:spcAft>
                <a:spcPts val="0"/>
              </a:spcAft>
            </a:pPr>
            <a:br>
              <a:rPr lang="nl-NL" sz="2200" b="0" i="0" u="none" strike="noStrike" dirty="0">
                <a:solidFill>
                  <a:schemeClr val="bg1"/>
                </a:solidFill>
                <a:effectLst/>
                <a:latin typeface="Montserrat" pitchFamily="2" charset="77"/>
              </a:rPr>
            </a:br>
            <a:br>
              <a:rPr lang="nl-NL" sz="2400" dirty="0">
                <a:solidFill>
                  <a:schemeClr val="bg1"/>
                </a:solidFill>
                <a:latin typeface="Montserrat" pitchFamily="2" charset="77"/>
              </a:rPr>
            </a:br>
            <a:endParaRPr lang="nl-NL" dirty="0">
              <a:solidFill>
                <a:schemeClr val="bg1"/>
              </a:solidFill>
              <a:latin typeface="Montserrat" pitchFamily="2" charset="77"/>
            </a:endParaRPr>
          </a:p>
        </p:txBody>
      </p:sp>
      <p:sp>
        <p:nvSpPr>
          <p:cNvPr id="8" name="Rechthoek 3">
            <a:extLst>
              <a:ext uri="{FF2B5EF4-FFF2-40B4-BE49-F238E27FC236}">
                <a16:creationId xmlns:a16="http://schemas.microsoft.com/office/drawing/2014/main" id="{56F8B98E-DE42-7B0F-6A80-E5692D78DA4F}"/>
              </a:ext>
            </a:extLst>
          </p:cNvPr>
          <p:cNvSpPr/>
          <p:nvPr/>
        </p:nvSpPr>
        <p:spPr>
          <a:xfrm>
            <a:off x="354962" y="3124201"/>
            <a:ext cx="1336677" cy="1669812"/>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7" name="Online Media 6" descr="Alle gebaren voor het dirigeren">
            <a:hlinkClick r:id="" action="ppaction://media"/>
            <a:extLst>
              <a:ext uri="{FF2B5EF4-FFF2-40B4-BE49-F238E27FC236}">
                <a16:creationId xmlns:a16="http://schemas.microsoft.com/office/drawing/2014/main" id="{1DAA90EE-E2E1-8083-5E74-2591F1A04ED0}"/>
              </a:ext>
            </a:extLst>
          </p:cNvPr>
          <p:cNvPicPr>
            <a:picLocks noRot="1" noChangeAspect="1"/>
          </p:cNvPicPr>
          <p:nvPr>
            <a:videoFile r:link="rId1"/>
          </p:nvPr>
        </p:nvPicPr>
        <p:blipFill rotWithShape="1">
          <a:blip r:embed="rId8"/>
          <a:srcRect l="28914" r="29000"/>
          <a:stretch/>
        </p:blipFill>
        <p:spPr>
          <a:xfrm>
            <a:off x="536907" y="3291032"/>
            <a:ext cx="978404" cy="1313458"/>
          </a:xfrm>
          <a:prstGeom prst="rect">
            <a:avLst/>
          </a:prstGeom>
        </p:spPr>
      </p:pic>
      <p:cxnSp>
        <p:nvCxnSpPr>
          <p:cNvPr id="12" name="Straight Arrow Connector 11">
            <a:extLst>
              <a:ext uri="{FF2B5EF4-FFF2-40B4-BE49-F238E27FC236}">
                <a16:creationId xmlns:a16="http://schemas.microsoft.com/office/drawing/2014/main" id="{DBF5809F-0B46-582B-1DF9-61C29F2FBA06}"/>
              </a:ext>
            </a:extLst>
          </p:cNvPr>
          <p:cNvCxnSpPr>
            <a:cxnSpLocks/>
          </p:cNvCxnSpPr>
          <p:nvPr/>
        </p:nvCxnSpPr>
        <p:spPr>
          <a:xfrm flipH="1" flipV="1">
            <a:off x="1691639" y="4604490"/>
            <a:ext cx="360579" cy="189523"/>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6907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3"/>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4"/>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5"/>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6"/>
          <a:stretch>
            <a:fillRect/>
          </a:stretch>
        </p:blipFill>
        <p:spPr>
          <a:xfrm>
            <a:off x="753986" y="583699"/>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2052219" y="456700"/>
            <a:ext cx="9857436" cy="1514967"/>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Samen componeren onder leiding van een dirigent </a:t>
            </a:r>
          </a:p>
          <a:p>
            <a:r>
              <a:rPr lang="nl-NL" sz="4267" baseline="30000" dirty="0">
                <a:solidFill>
                  <a:srgbClr val="FFFFFF"/>
                </a:solidFill>
                <a:latin typeface="Montserrat" pitchFamily="2" charset="77"/>
                <a:cs typeface="Montserrat Regular"/>
              </a:rPr>
              <a:t>(15 minuten)</a:t>
            </a:r>
          </a:p>
        </p:txBody>
      </p:sp>
      <p:sp>
        <p:nvSpPr>
          <p:cNvPr id="4" name="TextBox 3">
            <a:extLst>
              <a:ext uri="{FF2B5EF4-FFF2-40B4-BE49-F238E27FC236}">
                <a16:creationId xmlns:a16="http://schemas.microsoft.com/office/drawing/2014/main" id="{D870AF17-1D95-270D-F881-B7E42BD3291C}"/>
              </a:ext>
            </a:extLst>
          </p:cNvPr>
          <p:cNvSpPr txBox="1"/>
          <p:nvPr/>
        </p:nvSpPr>
        <p:spPr>
          <a:xfrm>
            <a:off x="2052218" y="1819267"/>
            <a:ext cx="10139782" cy="4431983"/>
          </a:xfrm>
          <a:prstGeom prst="rect">
            <a:avLst/>
          </a:prstGeom>
          <a:noFill/>
        </p:spPr>
        <p:txBody>
          <a:bodyPr wrap="square" rtlCol="0">
            <a:spAutoFit/>
          </a:bodyPr>
          <a:lstStyle/>
          <a:p>
            <a:pPr marL="285750" indent="-285750" algn="l" rtl="0" fontAlgn="base">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Werk goed samen en luister naar elkaar, net zoals de artiesten in de video deden. </a:t>
            </a:r>
          </a:p>
          <a:p>
            <a:pPr marL="285750" indent="-285750" algn="l" rtl="0" fontAlgn="base">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Het is ook belangrijk dat er goed wordt geluisterd naar het ritme van de drumcomputer. Die wordt als eerste aangezet, want dan iedereen in hetzelfde ritme meedoen (dat is tempo 60 of 120 (2 x 60))</a:t>
            </a:r>
          </a:p>
          <a:p>
            <a:pPr marL="285750" indent="-285750" algn="l" rtl="0" fontAlgn="base">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De dirigent kan eventueel aantekeningen maken en opschrijven wat er goed werkt. De rest van de groep mag ook met ideeën komen, maar de dirigent is de baas! Die mag bijvoorbeeld ook vragen aan de melodie programmeur om iets rustigere melodieën te bedenken. Luister met elkaar, stem op elkaar af en oefen!</a:t>
            </a:r>
          </a:p>
          <a:p>
            <a:pPr marL="285750" indent="-285750" algn="l" rtl="0" fontAlgn="base">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Over 15 minuten laten de groepen de muziekstukken aan elkaar horen. </a:t>
            </a:r>
          </a:p>
          <a:p>
            <a:pPr marL="146050" algn="l" rtl="0">
              <a:spcBef>
                <a:spcPts val="0"/>
              </a:spcBef>
              <a:spcAft>
                <a:spcPts val="0"/>
              </a:spcAft>
            </a:pPr>
            <a:endParaRPr lang="nl-NL" dirty="0"/>
          </a:p>
        </p:txBody>
      </p:sp>
      <p:sp>
        <p:nvSpPr>
          <p:cNvPr id="3" name="Rechthoek 3">
            <a:extLst>
              <a:ext uri="{FF2B5EF4-FFF2-40B4-BE49-F238E27FC236}">
                <a16:creationId xmlns:a16="http://schemas.microsoft.com/office/drawing/2014/main" id="{ACAA0971-9C1B-AB14-FB19-6FCCD745C377}"/>
              </a:ext>
            </a:extLst>
          </p:cNvPr>
          <p:cNvSpPr/>
          <p:nvPr/>
        </p:nvSpPr>
        <p:spPr>
          <a:xfrm>
            <a:off x="209586" y="2555366"/>
            <a:ext cx="1842631" cy="3049552"/>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 name="TextBox 1">
            <a:extLst>
              <a:ext uri="{FF2B5EF4-FFF2-40B4-BE49-F238E27FC236}">
                <a16:creationId xmlns:a16="http://schemas.microsoft.com/office/drawing/2014/main" id="{B007E0CB-739F-70D0-157E-62A1C5A2B6DB}"/>
              </a:ext>
            </a:extLst>
          </p:cNvPr>
          <p:cNvSpPr txBox="1"/>
          <p:nvPr/>
        </p:nvSpPr>
        <p:spPr>
          <a:xfrm>
            <a:off x="330097" y="2634874"/>
            <a:ext cx="1722120" cy="2970044"/>
          </a:xfrm>
          <a:prstGeom prst="rect">
            <a:avLst/>
          </a:prstGeom>
          <a:noFill/>
        </p:spPr>
        <p:txBody>
          <a:bodyPr wrap="square" rtlCol="0">
            <a:spAutoFit/>
          </a:bodyPr>
          <a:lstStyle/>
          <a:p>
            <a:r>
              <a:rPr lang="nl-NL" sz="1600" b="1" i="1" u="none" strike="noStrike" dirty="0">
                <a:solidFill>
                  <a:schemeClr val="bg1"/>
                </a:solidFill>
                <a:effectLst/>
                <a:latin typeface="Montserrat" pitchFamily="2" charset="77"/>
              </a:rPr>
              <a:t>Belangrijk: Zet de drumcomputer op tempo 60 en de </a:t>
            </a:r>
            <a:r>
              <a:rPr lang="nl-NL" sz="1600" b="1" i="1" u="none" strike="noStrike" dirty="0" err="1">
                <a:solidFill>
                  <a:schemeClr val="bg1"/>
                </a:solidFill>
                <a:effectLst/>
                <a:latin typeface="Montserrat" pitchFamily="2" charset="77"/>
              </a:rPr>
              <a:t>sequencer</a:t>
            </a:r>
            <a:r>
              <a:rPr lang="nl-NL" sz="1600" b="1" i="1" u="none" strike="noStrike" dirty="0">
                <a:solidFill>
                  <a:schemeClr val="bg1"/>
                </a:solidFill>
                <a:effectLst/>
                <a:latin typeface="Montserrat" pitchFamily="2" charset="77"/>
              </a:rPr>
              <a:t> op tempo 60 (of het dubbele 120) dan klinkt het goed samen</a:t>
            </a:r>
            <a:endParaRPr lang="nl-NL" sz="1600" b="0" i="0" u="none" strike="noStrike" dirty="0">
              <a:solidFill>
                <a:schemeClr val="bg1"/>
              </a:solidFill>
              <a:effectLst/>
              <a:latin typeface="Montserrat" pitchFamily="2" charset="77"/>
            </a:endParaRPr>
          </a:p>
          <a:p>
            <a:endParaRPr lang="en-NL" sz="1100" dirty="0"/>
          </a:p>
        </p:txBody>
      </p:sp>
      <p:sp>
        <p:nvSpPr>
          <p:cNvPr id="7" name="Rechthoek 3">
            <a:extLst>
              <a:ext uri="{FF2B5EF4-FFF2-40B4-BE49-F238E27FC236}">
                <a16:creationId xmlns:a16="http://schemas.microsoft.com/office/drawing/2014/main" id="{60CBFF85-D60B-C5BD-4793-27A8C2CA48A4}"/>
              </a:ext>
            </a:extLst>
          </p:cNvPr>
          <p:cNvSpPr/>
          <p:nvPr/>
        </p:nvSpPr>
        <p:spPr>
          <a:xfrm>
            <a:off x="5110583" y="979714"/>
            <a:ext cx="6327431" cy="676533"/>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6" name="TextBox 5">
            <a:extLst>
              <a:ext uri="{FF2B5EF4-FFF2-40B4-BE49-F238E27FC236}">
                <a16:creationId xmlns:a16="http://schemas.microsoft.com/office/drawing/2014/main" id="{76EFA5B8-C4AD-992B-D3A4-E5534ECE610B}"/>
              </a:ext>
            </a:extLst>
          </p:cNvPr>
          <p:cNvSpPr txBox="1"/>
          <p:nvPr/>
        </p:nvSpPr>
        <p:spPr>
          <a:xfrm>
            <a:off x="5110585" y="995913"/>
            <a:ext cx="6596548" cy="1138773"/>
          </a:xfrm>
          <a:prstGeom prst="rect">
            <a:avLst/>
          </a:prstGeom>
          <a:noFill/>
        </p:spPr>
        <p:txBody>
          <a:bodyPr wrap="square" rtlCol="0">
            <a:spAutoFit/>
          </a:bodyPr>
          <a:lstStyle/>
          <a:p>
            <a:pPr marL="146050" algn="l" rtl="0">
              <a:spcBef>
                <a:spcPts val="0"/>
              </a:spcBef>
              <a:spcAft>
                <a:spcPts val="0"/>
              </a:spcAft>
            </a:pPr>
            <a:r>
              <a:rPr lang="nl-NL" sz="1600" b="1" i="1" u="none" strike="noStrike" dirty="0">
                <a:solidFill>
                  <a:schemeClr val="bg1"/>
                </a:solidFill>
                <a:effectLst/>
                <a:latin typeface="Montserrat" pitchFamily="2" charset="77"/>
              </a:rPr>
              <a:t>Belangrijk: Vergeet niet je project op te slaan. Als je een nieuw ritme wil maken open dan een nieuw project.</a:t>
            </a:r>
            <a:endParaRPr lang="nl-NL" sz="1600" b="0" i="0" u="none" strike="noStrike" dirty="0">
              <a:solidFill>
                <a:schemeClr val="bg1"/>
              </a:solidFill>
              <a:effectLst/>
              <a:latin typeface="Montserrat" pitchFamily="2" charset="77"/>
            </a:endParaRPr>
          </a:p>
          <a:p>
            <a:br>
              <a:rPr lang="nl-NL" sz="1800" dirty="0">
                <a:solidFill>
                  <a:schemeClr val="bg1"/>
                </a:solidFill>
              </a:rPr>
            </a:br>
            <a:endParaRPr lang="en-NL" dirty="0"/>
          </a:p>
        </p:txBody>
      </p:sp>
    </p:spTree>
    <p:extLst>
      <p:ext uri="{BB962C8B-B14F-4D97-AF65-F5344CB8AC3E}">
        <p14:creationId xmlns:p14="http://schemas.microsoft.com/office/powerpoint/2010/main" val="3759197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2"/>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3"/>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4"/>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5"/>
          <a:stretch>
            <a:fillRect/>
          </a:stretch>
        </p:blipFill>
        <p:spPr>
          <a:xfrm>
            <a:off x="753986" y="583699"/>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1946617" y="1035680"/>
            <a:ext cx="10256144" cy="2735877"/>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Presenteren</a:t>
            </a:r>
          </a:p>
          <a:p>
            <a:r>
              <a:rPr lang="nl-NL" sz="4267" baseline="30000" dirty="0">
                <a:solidFill>
                  <a:srgbClr val="FFFFFF"/>
                </a:solidFill>
                <a:latin typeface="Montserrat" pitchFamily="2" charset="77"/>
                <a:cs typeface="Montserrat Regular"/>
              </a:rPr>
              <a:t>(10 minuten)</a:t>
            </a:r>
          </a:p>
          <a:p>
            <a:r>
              <a:rPr lang="nl-NL" sz="4267" baseline="30000" dirty="0">
                <a:solidFill>
                  <a:srgbClr val="FFFFFF"/>
                </a:solidFill>
                <a:latin typeface="Montserrat" pitchFamily="2" charset="77"/>
                <a:cs typeface="Montserrat Regular"/>
              </a:rPr>
              <a:t>Jullie gaan jullie muziekstukken aan elkaar presenteren</a:t>
            </a:r>
          </a:p>
          <a:p>
            <a:endParaRPr lang="nl-NL" sz="4267" baseline="30000" dirty="0">
              <a:solidFill>
                <a:srgbClr val="FFFFFF"/>
              </a:solidFill>
              <a:latin typeface="Montserrat" pitchFamily="2" charset="77"/>
              <a:cs typeface="Montserrat Regular"/>
            </a:endParaRPr>
          </a:p>
          <a:p>
            <a:endParaRPr lang="nl-NL" sz="2600" dirty="0">
              <a:solidFill>
                <a:schemeClr val="bg1"/>
              </a:solidFill>
              <a:latin typeface="Montserrat" pitchFamily="2" charset="77"/>
            </a:endParaRPr>
          </a:p>
          <a:p>
            <a:endParaRPr lang="nl-NL" sz="4267" baseline="30000" dirty="0">
              <a:solidFill>
                <a:srgbClr val="FFFFFF"/>
              </a:solidFill>
              <a:latin typeface="Montserrat" pitchFamily="2" charset="77"/>
              <a:cs typeface="Montserrat Regular"/>
            </a:endParaRPr>
          </a:p>
        </p:txBody>
      </p:sp>
      <p:sp>
        <p:nvSpPr>
          <p:cNvPr id="4" name="TextBox 3">
            <a:extLst>
              <a:ext uri="{FF2B5EF4-FFF2-40B4-BE49-F238E27FC236}">
                <a16:creationId xmlns:a16="http://schemas.microsoft.com/office/drawing/2014/main" id="{31EFBF60-A6BD-C2BD-42DE-EAC7B7505A4F}"/>
              </a:ext>
            </a:extLst>
          </p:cNvPr>
          <p:cNvSpPr txBox="1"/>
          <p:nvPr/>
        </p:nvSpPr>
        <p:spPr>
          <a:xfrm>
            <a:off x="1652784" y="2458470"/>
            <a:ext cx="10118984" cy="3877985"/>
          </a:xfrm>
          <a:prstGeom prst="rect">
            <a:avLst/>
          </a:prstGeom>
          <a:noFill/>
        </p:spPr>
        <p:txBody>
          <a:bodyPr wrap="square" rtlCol="0">
            <a:spAutoFit/>
          </a:bodyPr>
          <a:lstStyle/>
          <a:p>
            <a:pPr marL="514350" indent="-285750" algn="l" rtl="0" fontAlgn="base">
              <a:spcBef>
                <a:spcPts val="0"/>
              </a:spcBef>
              <a:spcAft>
                <a:spcPts val="0"/>
              </a:spcAft>
              <a:buFont typeface="Arial" panose="020B0604020202020204" pitchFamily="34" charset="0"/>
              <a:buChar char="•"/>
            </a:pPr>
            <a:r>
              <a:rPr lang="nl-NL" sz="2200" b="0" i="0" u="none" strike="noStrike" dirty="0">
                <a:solidFill>
                  <a:schemeClr val="bg1"/>
                </a:solidFill>
                <a:effectLst/>
                <a:latin typeface="Montserrat" pitchFamily="2" charset="77"/>
              </a:rPr>
              <a:t>Geef ieder muziekstuk ongeveer één tot drie minuten de tijd. Wie filmt dit?</a:t>
            </a:r>
          </a:p>
          <a:p>
            <a:pPr algn="l" rtl="0" fontAlgn="base">
              <a:spcBef>
                <a:spcPts val="0"/>
              </a:spcBef>
              <a:spcAft>
                <a:spcPts val="0"/>
              </a:spcAft>
            </a:pPr>
            <a:endParaRPr lang="nl-NL" sz="2200" b="0" i="1" u="none" strike="noStrike" dirty="0">
              <a:solidFill>
                <a:schemeClr val="bg1"/>
              </a:solidFill>
              <a:effectLst/>
              <a:latin typeface="Montserrat" pitchFamily="2" charset="77"/>
            </a:endParaRPr>
          </a:p>
          <a:p>
            <a:pPr algn="l" rtl="0" fontAlgn="base">
              <a:spcBef>
                <a:spcPts val="0"/>
              </a:spcBef>
              <a:spcAft>
                <a:spcPts val="0"/>
              </a:spcAft>
            </a:pPr>
            <a:endParaRPr lang="nl-NL" sz="2200" i="1" dirty="0">
              <a:solidFill>
                <a:schemeClr val="bg1"/>
              </a:solidFill>
              <a:latin typeface="Montserrat" pitchFamily="2" charset="77"/>
            </a:endParaRPr>
          </a:p>
          <a:p>
            <a:pPr algn="l" rtl="0" fontAlgn="base">
              <a:spcBef>
                <a:spcPts val="0"/>
              </a:spcBef>
              <a:spcAft>
                <a:spcPts val="0"/>
              </a:spcAft>
            </a:pPr>
            <a:br>
              <a:rPr lang="nl-NL" sz="2200" b="0" i="1" u="none" strike="noStrike" dirty="0">
                <a:solidFill>
                  <a:schemeClr val="bg1"/>
                </a:solidFill>
                <a:effectLst/>
                <a:latin typeface="Montserrat" pitchFamily="2" charset="77"/>
              </a:rPr>
            </a:br>
            <a:br>
              <a:rPr lang="nl-NL" sz="2200" b="0" i="1" u="none" strike="noStrike" dirty="0">
                <a:solidFill>
                  <a:schemeClr val="bg1"/>
                </a:solidFill>
                <a:effectLst/>
                <a:latin typeface="Montserrat" pitchFamily="2" charset="77"/>
              </a:rPr>
            </a:br>
            <a:endParaRPr lang="nl-NL" sz="2200" b="0" i="1" u="none" strike="noStrike" dirty="0">
              <a:solidFill>
                <a:schemeClr val="bg1"/>
              </a:solidFill>
              <a:effectLst/>
              <a:latin typeface="Montserrat" pitchFamily="2" charset="77"/>
            </a:endParaRPr>
          </a:p>
          <a:p>
            <a:pPr algn="l" rtl="0" fontAlgn="base">
              <a:spcBef>
                <a:spcPts val="0"/>
              </a:spcBef>
              <a:spcAft>
                <a:spcPts val="0"/>
              </a:spcAft>
            </a:pPr>
            <a:endParaRPr lang="nl-NL" sz="2200" i="1" dirty="0">
              <a:solidFill>
                <a:schemeClr val="bg1"/>
              </a:solidFill>
              <a:latin typeface="Montserrat" pitchFamily="2" charset="77"/>
            </a:endParaRPr>
          </a:p>
          <a:p>
            <a:br>
              <a:rPr lang="nl-NL" sz="2400" dirty="0"/>
            </a:br>
            <a:br>
              <a:rPr lang="nl-NL" sz="2400" dirty="0"/>
            </a:br>
            <a:endParaRPr lang="nl-NL" sz="2200" b="0" i="0" u="none" strike="noStrike" dirty="0">
              <a:solidFill>
                <a:schemeClr val="bg1"/>
              </a:solidFill>
              <a:effectLst/>
              <a:latin typeface="Montserrat" pitchFamily="2" charset="77"/>
            </a:endParaRPr>
          </a:p>
        </p:txBody>
      </p:sp>
      <p:sp>
        <p:nvSpPr>
          <p:cNvPr id="2" name="TextBox 1">
            <a:extLst>
              <a:ext uri="{FF2B5EF4-FFF2-40B4-BE49-F238E27FC236}">
                <a16:creationId xmlns:a16="http://schemas.microsoft.com/office/drawing/2014/main" id="{13A42A73-326C-9140-90BE-6270FECDF86D}"/>
              </a:ext>
            </a:extLst>
          </p:cNvPr>
          <p:cNvSpPr txBox="1"/>
          <p:nvPr/>
        </p:nvSpPr>
        <p:spPr>
          <a:xfrm>
            <a:off x="1914334" y="3395441"/>
            <a:ext cx="10208885" cy="2585323"/>
          </a:xfrm>
          <a:prstGeom prst="rect">
            <a:avLst/>
          </a:prstGeom>
          <a:noFill/>
        </p:spPr>
        <p:txBody>
          <a:bodyPr wrap="none" numCol="2" rtlCol="0">
            <a:spAutoFit/>
          </a:bodyPr>
          <a:lstStyle/>
          <a:p>
            <a:pPr marL="285750" indent="-285750" algn="l" rtl="0" fontAlgn="base">
              <a:spcBef>
                <a:spcPts val="0"/>
              </a:spcBef>
              <a:spcAft>
                <a:spcPts val="0"/>
              </a:spcAft>
              <a:buFont typeface="Arial" panose="020B0604020202020204" pitchFamily="34" charset="0"/>
              <a:buChar char="•"/>
            </a:pPr>
            <a:r>
              <a:rPr lang="nl-NL" sz="1800" b="0" i="1" u="none" strike="noStrike" dirty="0">
                <a:solidFill>
                  <a:schemeClr val="bg1"/>
                </a:solidFill>
                <a:effectLst/>
                <a:latin typeface="Montserrat" pitchFamily="2" charset="77"/>
              </a:rPr>
              <a:t>Hoe klonk het?</a:t>
            </a:r>
          </a:p>
          <a:p>
            <a:pPr marL="285750" indent="-285750" algn="l" rtl="0" fontAlgn="base">
              <a:spcBef>
                <a:spcPts val="0"/>
              </a:spcBef>
              <a:spcAft>
                <a:spcPts val="0"/>
              </a:spcAft>
              <a:buFont typeface="Arial" panose="020B0604020202020204" pitchFamily="34" charset="0"/>
              <a:buChar char="•"/>
            </a:pPr>
            <a:r>
              <a:rPr lang="nl-NL" sz="1800" b="0" i="1" u="none" strike="noStrike" dirty="0">
                <a:solidFill>
                  <a:schemeClr val="bg1"/>
                </a:solidFill>
                <a:effectLst/>
                <a:latin typeface="Montserrat" pitchFamily="2" charset="77"/>
              </a:rPr>
              <a:t>Wat voor sfeer had het? </a:t>
            </a:r>
          </a:p>
          <a:p>
            <a:pPr marL="285750" indent="-285750" algn="l" rtl="0" fontAlgn="base">
              <a:spcBef>
                <a:spcPts val="0"/>
              </a:spcBef>
              <a:spcAft>
                <a:spcPts val="0"/>
              </a:spcAft>
              <a:buFont typeface="Arial" panose="020B0604020202020204" pitchFamily="34" charset="0"/>
              <a:buChar char="•"/>
            </a:pPr>
            <a:r>
              <a:rPr lang="nl-NL" sz="1800" b="0" i="1" u="none" strike="noStrike" dirty="0">
                <a:solidFill>
                  <a:schemeClr val="bg1"/>
                </a:solidFill>
                <a:effectLst/>
                <a:latin typeface="Montserrat" pitchFamily="2" charset="77"/>
              </a:rPr>
              <a:t>Waar deed het je aan denken?</a:t>
            </a:r>
          </a:p>
          <a:p>
            <a:pPr marL="285750" indent="-285750" algn="l" rtl="0" fontAlgn="base">
              <a:spcBef>
                <a:spcPts val="0"/>
              </a:spcBef>
              <a:spcAft>
                <a:spcPts val="0"/>
              </a:spcAft>
              <a:buFont typeface="Arial" panose="020B0604020202020204" pitchFamily="34" charset="0"/>
              <a:buChar char="•"/>
            </a:pPr>
            <a:r>
              <a:rPr lang="nl-NL" sz="1800" b="0" i="1" u="none" strike="noStrike" dirty="0">
                <a:solidFill>
                  <a:schemeClr val="bg1"/>
                </a:solidFill>
                <a:effectLst/>
                <a:latin typeface="Montserrat" pitchFamily="2" charset="77"/>
              </a:rPr>
              <a:t>Hoe goed werkten ze samen? </a:t>
            </a:r>
          </a:p>
          <a:p>
            <a:pPr marL="285750" indent="-285750" algn="l" rtl="0" fontAlgn="base">
              <a:spcBef>
                <a:spcPts val="0"/>
              </a:spcBef>
              <a:spcAft>
                <a:spcPts val="0"/>
              </a:spcAft>
              <a:buFont typeface="Arial" panose="020B0604020202020204" pitchFamily="34" charset="0"/>
              <a:buChar char="•"/>
            </a:pPr>
            <a:r>
              <a:rPr lang="nl-NL" sz="1800" b="0" i="1" u="none" strike="noStrike" dirty="0">
                <a:solidFill>
                  <a:schemeClr val="bg1"/>
                </a:solidFill>
                <a:effectLst/>
                <a:latin typeface="Montserrat" pitchFamily="2" charset="77"/>
              </a:rPr>
              <a:t>Zaten ze in hetzelfde ritme? </a:t>
            </a:r>
          </a:p>
          <a:p>
            <a:pPr marL="285750" indent="-285750" algn="l" rtl="0" fontAlgn="base">
              <a:spcBef>
                <a:spcPts val="0"/>
              </a:spcBef>
              <a:spcAft>
                <a:spcPts val="0"/>
              </a:spcAft>
              <a:buFont typeface="Arial" panose="020B0604020202020204" pitchFamily="34" charset="0"/>
              <a:buChar char="•"/>
            </a:pPr>
            <a:r>
              <a:rPr lang="nl-NL" sz="1800" b="0" i="1" u="none" strike="noStrike" dirty="0">
                <a:solidFill>
                  <a:schemeClr val="bg1"/>
                </a:solidFill>
                <a:effectLst/>
                <a:latin typeface="Montserrat" pitchFamily="2" charset="77"/>
              </a:rPr>
              <a:t>En wat had samenwerken voor invloed op het klinkend resultaat?</a:t>
            </a:r>
          </a:p>
          <a:p>
            <a:pPr marL="285750" indent="-285750" algn="l" rtl="0" fontAlgn="base">
              <a:spcBef>
                <a:spcPts val="0"/>
              </a:spcBef>
              <a:spcAft>
                <a:spcPts val="0"/>
              </a:spcAft>
              <a:buFont typeface="Arial" panose="020B0604020202020204" pitchFamily="34" charset="0"/>
              <a:buChar char="•"/>
            </a:pPr>
            <a:endParaRPr lang="nl-NL" sz="1800" b="0" i="1" u="none" strike="noStrike" dirty="0">
              <a:solidFill>
                <a:schemeClr val="bg1"/>
              </a:solidFill>
              <a:effectLst/>
              <a:latin typeface="Montserrat" pitchFamily="2" charset="77"/>
            </a:endParaRPr>
          </a:p>
          <a:p>
            <a:pPr marL="285750" indent="-285750" algn="l" rtl="0" fontAlgn="base">
              <a:spcBef>
                <a:spcPts val="0"/>
              </a:spcBef>
              <a:spcAft>
                <a:spcPts val="0"/>
              </a:spcAft>
              <a:buFont typeface="Arial" panose="020B0604020202020204" pitchFamily="34" charset="0"/>
              <a:buChar char="•"/>
            </a:pPr>
            <a:endParaRPr lang="nl-NL" i="1" dirty="0">
              <a:solidFill>
                <a:schemeClr val="bg1"/>
              </a:solidFill>
              <a:latin typeface="Montserrat" pitchFamily="2" charset="77"/>
            </a:endParaRPr>
          </a:p>
          <a:p>
            <a:pPr marL="285750" indent="-285750" algn="l" rtl="0" fontAlgn="base">
              <a:spcBef>
                <a:spcPts val="0"/>
              </a:spcBef>
              <a:spcAft>
                <a:spcPts val="0"/>
              </a:spcAft>
              <a:buFont typeface="Arial" panose="020B0604020202020204" pitchFamily="34" charset="0"/>
              <a:buChar char="•"/>
            </a:pPr>
            <a:r>
              <a:rPr lang="nl-NL" sz="1800" b="0" i="1" u="none" strike="noStrike" dirty="0">
                <a:solidFill>
                  <a:schemeClr val="bg1"/>
                </a:solidFill>
                <a:effectLst/>
                <a:latin typeface="Montserrat" pitchFamily="2" charset="77"/>
              </a:rPr>
              <a:t>Was de dirigent helder en lette iedereen goed op de dirigent?</a:t>
            </a:r>
          </a:p>
          <a:p>
            <a:pPr marL="285750" indent="-285750" algn="l" rtl="0" fontAlgn="base">
              <a:spcBef>
                <a:spcPts val="0"/>
              </a:spcBef>
              <a:spcAft>
                <a:spcPts val="0"/>
              </a:spcAft>
              <a:buFont typeface="Arial" panose="020B0604020202020204" pitchFamily="34" charset="0"/>
              <a:buChar char="•"/>
            </a:pPr>
            <a:r>
              <a:rPr lang="nl-NL" sz="1800" b="0" i="1" u="none" strike="noStrike" dirty="0">
                <a:solidFill>
                  <a:schemeClr val="bg1"/>
                </a:solidFill>
                <a:effectLst/>
                <a:latin typeface="Montserrat" pitchFamily="2" charset="77"/>
              </a:rPr>
              <a:t>Hadden je inzicht in wat muzikaal ‘bij elkaar past’? </a:t>
            </a:r>
          </a:p>
          <a:p>
            <a:pPr marL="285750" indent="-285750" algn="l" rtl="0" fontAlgn="base">
              <a:spcBef>
                <a:spcPts val="0"/>
              </a:spcBef>
              <a:spcAft>
                <a:spcPts val="0"/>
              </a:spcAft>
              <a:buFont typeface="Arial" panose="020B0604020202020204" pitchFamily="34" charset="0"/>
              <a:buChar char="•"/>
            </a:pPr>
            <a:r>
              <a:rPr lang="nl-NL" sz="1800" b="0" i="1" u="none" strike="noStrike" dirty="0">
                <a:solidFill>
                  <a:schemeClr val="bg1"/>
                </a:solidFill>
                <a:effectLst/>
                <a:latin typeface="Montserrat" pitchFamily="2" charset="77"/>
              </a:rPr>
              <a:t>Was er een opbouw in het stuk, qua dynamiek (hard-zacht) en spanning (rustig-heftig)?</a:t>
            </a:r>
            <a:endParaRPr lang="nl-NL" dirty="0"/>
          </a:p>
        </p:txBody>
      </p:sp>
    </p:spTree>
    <p:extLst>
      <p:ext uri="{BB962C8B-B14F-4D97-AF65-F5344CB8AC3E}">
        <p14:creationId xmlns:p14="http://schemas.microsoft.com/office/powerpoint/2010/main" val="21228422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8294</TotalTime>
  <Words>1043</Words>
  <Application>Microsoft Office PowerPoint</Application>
  <PresentationFormat>Breedbeeld</PresentationFormat>
  <Paragraphs>105</Paragraphs>
  <Slides>11</Slides>
  <Notes>3</Notes>
  <HiddenSlides>0</HiddenSlides>
  <MMClips>2</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11</vt:i4>
      </vt:variant>
    </vt:vector>
  </HeadingPairs>
  <TitlesOfParts>
    <vt:vector size="18" baseType="lpstr">
      <vt:lpstr>Arial</vt:lpstr>
      <vt:lpstr>Calibri</vt:lpstr>
      <vt:lpstr>Calibri Light</vt:lpstr>
      <vt:lpstr>Comfortaa</vt:lpstr>
      <vt:lpstr>Montserrat</vt:lpstr>
      <vt:lpstr>Montserrat Regular</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Teun Beets</dc:creator>
  <cp:lastModifiedBy>Hanna van der Veen</cp:lastModifiedBy>
  <cp:revision>7</cp:revision>
  <dcterms:created xsi:type="dcterms:W3CDTF">2023-02-14T14:37:14Z</dcterms:created>
  <dcterms:modified xsi:type="dcterms:W3CDTF">2023-03-29T07:39:15Z</dcterms:modified>
</cp:coreProperties>
</file>