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21" r:id="rId2"/>
    <p:sldId id="324" r:id="rId3"/>
    <p:sldId id="325" r:id="rId4"/>
    <p:sldId id="326" r:id="rId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autoAdjust="0"/>
    <p:restoredTop sz="93250"/>
  </p:normalViewPr>
  <p:slideViewPr>
    <p:cSldViewPr snapToGrid="0" snapToObjects="1">
      <p:cViewPr varScale="1">
        <p:scale>
          <a:sx n="84" d="100"/>
          <a:sy n="84" d="100"/>
        </p:scale>
        <p:origin x="52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5DFB3-A0D8-8A4F-AF92-7B73231774A7}" type="datetimeFigureOut">
              <a:rPr lang="en-NL" smtClean="0"/>
              <a:t>03/29/2023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589B6-F7AF-4E4C-91E7-D49D37C68759}" type="slidenum">
              <a:rPr lang="en-NL" smtClean="0"/>
              <a:t>‹nr.›</a:t>
            </a:fld>
            <a:endParaRPr lang="en-NL"/>
          </a:p>
        </p:txBody>
      </p:sp>
    </p:spTree>
    <p:extLst>
      <p:ext uri="{BB962C8B-B14F-4D97-AF65-F5344CB8AC3E}">
        <p14:creationId xmlns:p14="http://schemas.microsoft.com/office/powerpoint/2010/main" val="5179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4</a:t>
            </a:fld>
            <a:endParaRPr lang="nl-NL"/>
          </a:p>
        </p:txBody>
      </p:sp>
    </p:spTree>
    <p:extLst>
      <p:ext uri="{BB962C8B-B14F-4D97-AF65-F5344CB8AC3E}">
        <p14:creationId xmlns:p14="http://schemas.microsoft.com/office/powerpoint/2010/main" val="367522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3DFC-D3EC-A722-4C32-176DCD973D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BA413C16-FC7E-5F08-D45B-E2E7CF9F3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89A3D563-3D16-E74B-3AFF-6EFD750FF33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78219802-2224-718F-97F3-2855ACEECCF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E842BAF-4A9B-6C5F-F418-52BC762132E1}"/>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728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01D8-32C5-F4EA-9875-215C180D2797}"/>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87D4C4CD-CA02-ECD8-D0AF-E0BE62E0B7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66ABB06-300C-31A4-8E82-D4997EF22ACE}"/>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683AE0A3-717A-4D22-592F-A19C2F9F68D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7F60FD8-1F00-F3E5-A92A-41D0AB80CDED}"/>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41546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4E966-54B2-7BE5-9BD1-45353C72F2F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E6E2811-C69D-4DBB-FD62-F7459FF2CF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CA290F8-3815-AF7F-7DB9-0F982E2FB418}"/>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25F502-2ACA-6630-F317-59D54C2BC9D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05E845C-2B10-69C0-D5CE-2B59EFC3B26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12746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FA40-2240-902D-C768-9A54E522A25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DE823AF-B208-416D-3609-111D3549DE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5F58B81-4CD1-EE11-C23C-126D1ED8E49F}"/>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483D5637-C48A-C343-36A9-97FAF415712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559EC68-BDDB-1103-F176-62EEB4F2CC4C}"/>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48345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EE74-D77B-DFAC-A2F3-081A24C150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4119BA2A-D7ED-A2F2-DFD4-0E728C6FE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DDD29F-1106-FE45-D1FE-4DE32F9F4F1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ED2FD5-9CC9-E617-BE10-CAF85BA495B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6F0A74B-D467-7794-6E55-2253190D748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52035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6F00-DD7C-AEE6-A2DC-4369AFC443D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7EF0782-3DFE-ACDF-8083-4EBAB2A63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B6BE4A12-9608-8420-BB0B-03B6FD67A7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7A04174D-C9ED-A2AF-5C29-1885E2352DFC}"/>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EB5ED9-0182-B610-23F0-F57A8551FB7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7090F52-A321-89AD-96A9-017FAE3EAC5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7946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B9DC-ED1A-9F2B-C024-E5A2F089F797}"/>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714429F-2F6C-C66D-F1A3-2B73076F0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336736-77D5-F22E-8741-94DF85090E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3940B937-17EB-2951-5D96-A1F9CA80D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1DFE6B-3DCE-8177-3A3D-2957294050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1D8A7396-E36E-69F0-85CD-D09B05CF398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8" name="Footer Placeholder 7">
            <a:extLst>
              <a:ext uri="{FF2B5EF4-FFF2-40B4-BE49-F238E27FC236}">
                <a16:creationId xmlns:a16="http://schemas.microsoft.com/office/drawing/2014/main" id="{5DD61052-3E94-0312-9909-43CCB77DF91F}"/>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DC477BCA-DE83-33B5-42C1-A017F0D6F398}"/>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6595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B61D-E687-9454-1B99-2ACB8433D077}"/>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B7D99445-96E5-57E8-A4C6-2B1DF1227BCD}"/>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4" name="Footer Placeholder 3">
            <a:extLst>
              <a:ext uri="{FF2B5EF4-FFF2-40B4-BE49-F238E27FC236}">
                <a16:creationId xmlns:a16="http://schemas.microsoft.com/office/drawing/2014/main" id="{0ACB3391-6ED4-FDA8-8A20-741939C4CB2A}"/>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EC00875D-6F3B-2226-366A-0E09008B2754}"/>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9146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07159-B8F4-B485-2485-8647A6A43E97}"/>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3" name="Footer Placeholder 2">
            <a:extLst>
              <a:ext uri="{FF2B5EF4-FFF2-40B4-BE49-F238E27FC236}">
                <a16:creationId xmlns:a16="http://schemas.microsoft.com/office/drawing/2014/main" id="{C325D764-42D8-DE9C-DA59-C482233CFDBD}"/>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F49BB8C8-D525-21BB-A542-3CD751C8E8A7}"/>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33500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5BF0-1894-3FA6-211F-8CBAF39656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F71D2EB4-01F4-5560-BB45-33D89AF57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DCAF1947-9B5B-8568-4B84-6ED3153D5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4159B3-046F-1B6C-8AAE-BA68A0EF5002}"/>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4CEF5F-F222-7F33-ACB4-0464DF3AD87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2EC368D-94DC-9935-DA8E-E8162AD19459}"/>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13648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6F-BC3B-BB76-91B5-97195E33E4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0DA1A56B-396B-2187-E988-36E1FAD0A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B18B2A9-B4B7-0982-A8D2-62FD19755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17046C-5244-044F-6E1B-F6BDAB098F16}"/>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FF49E5B8-2ED5-8BF7-7197-036CB5254AF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8519CD4C-63AC-9B34-6986-D6330B6D262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74670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83545-E0FE-2FD7-AE65-B79D995B2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CE0D9F1D-0DCE-4DCF-187D-D7CC5F5FA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4DB5513-1846-AAE2-2885-CBEE4488B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6477C45-98A2-4BEC-9C6A-0C4127D9C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A2A778AF-F9A1-7D25-D3AB-E30102B5E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C5F02-04B8-954E-8F6A-76895C46C291}" type="slidenum">
              <a:rPr lang="en-NL" smtClean="0"/>
              <a:t>‹nr.›</a:t>
            </a:fld>
            <a:endParaRPr lang="en-NL"/>
          </a:p>
        </p:txBody>
      </p:sp>
    </p:spTree>
    <p:extLst>
      <p:ext uri="{BB962C8B-B14F-4D97-AF65-F5344CB8AC3E}">
        <p14:creationId xmlns:p14="http://schemas.microsoft.com/office/powerpoint/2010/main" val="2412911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d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scratch.mit.edu/projects/235761629/" TargetMode="External"/><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https://www.youtube.com/embed/H73ccl_6ayQ?feature=oembed" TargetMode="External"/><Relationship Id="rId1" Type="http://schemas.openxmlformats.org/officeDocument/2006/relationships/video" Target="https://www.youtube.com/embed/IRBnvCWIrP0?feature=oembed" TargetMode="Externa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hyperlink" Target="https://scratch.mit.edu/projects/78401691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scratch.mit.edu/projects/676650192/" TargetMode="External"/><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PUMNsfbfWp8?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d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2"/>
          <a:stretch>
            <a:fillRect/>
          </a:stretch>
        </p:blipFill>
        <p:spPr>
          <a:xfrm>
            <a:off x="0" y="1"/>
            <a:ext cx="12192000" cy="5895233"/>
          </a:xfrm>
          <a:prstGeom prst="rect">
            <a:avLst/>
          </a:prstGeom>
        </p:spPr>
      </p:pic>
      <p:pic>
        <p:nvPicPr>
          <p:cNvPr id="19" name="Afbeelding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5399"/>
            <a:ext cx="6211432" cy="5920633"/>
          </a:xfrm>
          <a:prstGeom prst="rect">
            <a:avLst/>
          </a:prstGeom>
        </p:spPr>
      </p:pic>
      <p:pic>
        <p:nvPicPr>
          <p:cNvPr id="20" name="Afbeelding 19" descr="techniekLoseOnderdelen80%.png"/>
          <p:cNvPicPr>
            <a:picLocks noChangeAspect="1"/>
          </p:cNvPicPr>
          <p:nvPr/>
        </p:nvPicPr>
        <p:blipFill>
          <a:blip r:embed="rId5"/>
          <a:stretch>
            <a:fillRect/>
          </a:stretch>
        </p:blipFill>
        <p:spPr>
          <a:xfrm>
            <a:off x="6197600" y="3327399"/>
            <a:ext cx="4151768" cy="1965301"/>
          </a:xfrm>
          <a:prstGeom prst="rect">
            <a:avLst/>
          </a:prstGeom>
        </p:spPr>
      </p:pic>
      <p:pic>
        <p:nvPicPr>
          <p:cNvPr id="21" name="Afbeelding 20" descr="Logo80%Techniek.png"/>
          <p:cNvPicPr>
            <a:picLocks noChangeAspect="1"/>
          </p:cNvPicPr>
          <p:nvPr/>
        </p:nvPicPr>
        <p:blipFill>
          <a:blip r:embed="rId6"/>
          <a:stretch>
            <a:fillRect/>
          </a:stretch>
        </p:blipFill>
        <p:spPr>
          <a:xfrm>
            <a:off x="9434968" y="482601"/>
            <a:ext cx="2336800" cy="1106159"/>
          </a:xfrm>
          <a:prstGeom prst="rect">
            <a:avLst/>
          </a:prstGeom>
        </p:spPr>
      </p:pic>
      <p:sp>
        <p:nvSpPr>
          <p:cNvPr id="10" name="Tekstvak 9"/>
          <p:cNvSpPr txBox="1"/>
          <p:nvPr/>
        </p:nvSpPr>
        <p:spPr>
          <a:xfrm>
            <a:off x="1914334" y="1905001"/>
            <a:ext cx="4458015" cy="913007"/>
          </a:xfrm>
          <a:prstGeom prst="rect">
            <a:avLst/>
          </a:prstGeom>
          <a:noFill/>
        </p:spPr>
        <p:txBody>
          <a:bodyPr wrap="none" rtlCol="0">
            <a:spAutoFit/>
          </a:bodyPr>
          <a:lstStyle/>
          <a:p>
            <a:r>
              <a:rPr lang="nl-NL" sz="5333" dirty="0">
                <a:solidFill>
                  <a:schemeClr val="bg1"/>
                </a:solidFill>
                <a:latin typeface="Comfortaa"/>
                <a:cs typeface="Comfortaa"/>
              </a:rPr>
              <a:t>Drumcomputer</a:t>
            </a:r>
            <a:endParaRPr lang="nl-NL" sz="5333" b="1" dirty="0">
              <a:solidFill>
                <a:schemeClr val="bg1"/>
              </a:solidFill>
              <a:latin typeface="Comfortaa"/>
              <a:cs typeface="Comfortaa"/>
            </a:endParaRPr>
          </a:p>
        </p:txBody>
      </p:sp>
      <p:pic>
        <p:nvPicPr>
          <p:cNvPr id="17" name="Afbeelding 16" descr="FooterTechniek.png"/>
          <p:cNvPicPr>
            <a:picLocks noChangeAspect="1"/>
          </p:cNvPicPr>
          <p:nvPr/>
        </p:nvPicPr>
        <p:blipFill>
          <a:blip r:embed="rId7"/>
          <a:stretch>
            <a:fillRect/>
          </a:stretch>
        </p:blipFill>
        <p:spPr>
          <a:xfrm>
            <a:off x="0" y="6056405"/>
            <a:ext cx="12192000" cy="639519"/>
          </a:xfrm>
          <a:prstGeom prst="rect">
            <a:avLst/>
          </a:prstGeom>
        </p:spPr>
      </p:pic>
      <p:pic>
        <p:nvPicPr>
          <p:cNvPr id="22" name="Afbeelding 21" descr="techniekWit.png"/>
          <p:cNvPicPr>
            <a:picLocks noChangeAspect="1"/>
          </p:cNvPicPr>
          <p:nvPr/>
        </p:nvPicPr>
        <p:blipFill>
          <a:blip r:embed="rId8"/>
          <a:stretch>
            <a:fillRect/>
          </a:stretch>
        </p:blipFill>
        <p:spPr>
          <a:xfrm>
            <a:off x="753986" y="583699"/>
            <a:ext cx="1160348" cy="1669812"/>
          </a:xfrm>
          <a:prstGeom prst="rect">
            <a:avLst/>
          </a:prstGeom>
        </p:spPr>
      </p:pic>
      <p:sp>
        <p:nvSpPr>
          <p:cNvPr id="2" name="TextBox 1">
            <a:extLst>
              <a:ext uri="{FF2B5EF4-FFF2-40B4-BE49-F238E27FC236}">
                <a16:creationId xmlns:a16="http://schemas.microsoft.com/office/drawing/2014/main" id="{1922155F-E1FB-3196-2895-9103DA97996D}"/>
              </a:ext>
            </a:extLst>
          </p:cNvPr>
          <p:cNvSpPr txBox="1"/>
          <p:nvPr/>
        </p:nvSpPr>
        <p:spPr>
          <a:xfrm>
            <a:off x="1928898" y="677996"/>
            <a:ext cx="2313454" cy="995209"/>
          </a:xfrm>
          <a:prstGeom prst="rect">
            <a:avLst/>
          </a:prstGeom>
          <a:noFill/>
        </p:spPr>
        <p:txBody>
          <a:bodyPr wrap="none" rtlCol="0">
            <a:spAutoFit/>
          </a:bodyPr>
          <a:lstStyle/>
          <a:p>
            <a:r>
              <a:rPr lang="nl-NL" sz="5867" b="1" dirty="0">
                <a:solidFill>
                  <a:schemeClr val="bg1"/>
                </a:solidFill>
                <a:latin typeface="Comfortaa"/>
                <a:cs typeface="Comfortaa"/>
              </a:rPr>
              <a:t>Les 7.5</a:t>
            </a:r>
            <a:endParaRPr lang="en-NL" sz="2400" b="1" dirty="0"/>
          </a:p>
        </p:txBody>
      </p:sp>
    </p:spTree>
    <p:extLst>
      <p:ext uri="{BB962C8B-B14F-4D97-AF65-F5344CB8AC3E}">
        <p14:creationId xmlns:p14="http://schemas.microsoft.com/office/powerpoint/2010/main" val="404215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4"/>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5"/>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6"/>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7"/>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8" y="642200"/>
            <a:ext cx="9857436" cy="229813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Drumcomputer</a:t>
            </a:r>
          </a:p>
          <a:p>
            <a:r>
              <a:rPr lang="nl-NL" sz="4267" baseline="30000" dirty="0">
                <a:solidFill>
                  <a:srgbClr val="FFFFFF"/>
                </a:solidFill>
                <a:latin typeface="Montserrat" pitchFamily="2" charset="77"/>
                <a:cs typeface="Montserrat Regular"/>
              </a:rPr>
              <a:t>(30 minuten)</a:t>
            </a:r>
          </a:p>
          <a:p>
            <a:r>
              <a:rPr lang="nl-NL" sz="4267" baseline="30000" dirty="0">
                <a:solidFill>
                  <a:srgbClr val="FFFFFF"/>
                </a:solidFill>
                <a:latin typeface="Montserrat" pitchFamily="2" charset="77"/>
                <a:cs typeface="Montserrat Regular"/>
              </a:rPr>
              <a:t>Ga aan de gang met een drumcomputer in scratch</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052219" y="1859339"/>
            <a:ext cx="9719550" cy="3785652"/>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Ga naar ‘</a:t>
            </a:r>
            <a:r>
              <a:rPr lang="nl-NL" sz="2200" b="0" i="1" u="none" strike="noStrike" dirty="0">
                <a:solidFill>
                  <a:schemeClr val="bg1"/>
                </a:solidFill>
                <a:effectLst/>
                <a:latin typeface="Montserrat" pitchFamily="2" charset="77"/>
              </a:rPr>
              <a:t>scratch’</a:t>
            </a:r>
            <a:r>
              <a:rPr lang="nl-NL" sz="2200" b="0" i="0" u="none" strike="noStrike" dirty="0">
                <a:solidFill>
                  <a:schemeClr val="bg1"/>
                </a:solidFill>
                <a:effectLst/>
                <a:latin typeface="Montserrat" pitchFamily="2" charset="77"/>
              </a:rPr>
              <a:t> en selecteer Roland TSR-808 </a:t>
            </a:r>
            <a:r>
              <a:rPr lang="nl-NL" sz="2200" b="0" i="0" u="none" strike="noStrike" dirty="0" err="1">
                <a:solidFill>
                  <a:schemeClr val="bg1"/>
                </a:solidFill>
                <a:effectLst/>
                <a:latin typeface="Montserrat" pitchFamily="2" charset="77"/>
              </a:rPr>
              <a:t>simulation</a:t>
            </a:r>
            <a:r>
              <a:rPr lang="nl-NL" sz="2200" b="0" i="0" u="none" strike="noStrike" dirty="0">
                <a:solidFill>
                  <a:schemeClr val="bg1"/>
                </a:solidFill>
                <a:effectLst/>
                <a:latin typeface="Montserrat" pitchFamily="2" charset="77"/>
              </a:rPr>
              <a:t>, doe dit aan de hand van de </a:t>
            </a:r>
            <a:r>
              <a:rPr lang="nl-NL" sz="2200" b="0" i="1" u="none" strike="noStrike" dirty="0">
                <a:solidFill>
                  <a:schemeClr val="bg1"/>
                </a:solidFill>
                <a:effectLst/>
                <a:latin typeface="Montserrat" pitchFamily="2" charset="77"/>
              </a:rPr>
              <a:t>tutorial</a:t>
            </a:r>
            <a:r>
              <a:rPr lang="nl-NL" sz="2200" b="0" i="0" u="none" strike="noStrike" dirty="0">
                <a:solidFill>
                  <a:schemeClr val="bg1"/>
                </a:solidFill>
                <a:effectLst/>
                <a:latin typeface="Montserrat" pitchFamily="2" charset="77"/>
              </a:rPr>
              <a:t> of de </a:t>
            </a:r>
            <a:r>
              <a:rPr lang="nl-NL" sz="2200" b="0" i="1" u="none" strike="noStrike" dirty="0">
                <a:solidFill>
                  <a:schemeClr val="bg1"/>
                </a:solidFill>
                <a:effectLst/>
                <a:latin typeface="Montserrat" pitchFamily="2" charset="77"/>
              </a:rPr>
              <a:t>handleiding</a:t>
            </a:r>
            <a:r>
              <a:rPr lang="nl-NL" sz="2200" b="0" i="0" u="none" strike="noStrike" dirty="0">
                <a:solidFill>
                  <a:schemeClr val="bg1"/>
                </a:solidFill>
                <a:effectLst/>
                <a:latin typeface="Montserrat" pitchFamily="2" charset="77"/>
              </a:rPr>
              <a:t>. </a:t>
            </a:r>
          </a:p>
          <a:p>
            <a:pPr marL="457200" indent="-4572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Bekijk de </a:t>
            </a:r>
            <a:r>
              <a:rPr lang="nl-NL" sz="2200" b="0" i="1" u="none" strike="noStrike" dirty="0">
                <a:solidFill>
                  <a:schemeClr val="bg1"/>
                </a:solidFill>
                <a:effectLst/>
                <a:latin typeface="Montserrat" pitchFamily="2" charset="77"/>
              </a:rPr>
              <a:t>tutorial</a:t>
            </a:r>
            <a:r>
              <a:rPr lang="nl-NL" sz="2200" b="0" i="0" u="none" strike="noStrike" dirty="0">
                <a:solidFill>
                  <a:schemeClr val="bg1"/>
                </a:solidFill>
                <a:effectLst/>
                <a:latin typeface="Montserrat" pitchFamily="2" charset="77"/>
              </a:rPr>
              <a:t> of de </a:t>
            </a:r>
            <a:r>
              <a:rPr lang="nl-NL" sz="2200" b="0" i="1" u="none" strike="noStrike" dirty="0">
                <a:solidFill>
                  <a:schemeClr val="bg1"/>
                </a:solidFill>
                <a:effectLst/>
                <a:latin typeface="Montserrat" pitchFamily="2" charset="77"/>
              </a:rPr>
              <a:t>handleiding</a:t>
            </a:r>
          </a:p>
          <a:p>
            <a:pPr marL="457200" indent="-457200" algn="l" rtl="0" fontAlgn="base">
              <a:spcBef>
                <a:spcPts val="0"/>
              </a:spcBef>
              <a:spcAft>
                <a:spcPts val="0"/>
              </a:spcAft>
              <a:buFont typeface="+mj-lt"/>
              <a:buAutoNum type="arabicPeriod"/>
            </a:pPr>
            <a:endParaRPr lang="nl-NL" sz="2200" i="1" dirty="0">
              <a:solidFill>
                <a:schemeClr val="bg1"/>
              </a:solidFill>
              <a:latin typeface="Montserrat" pitchFamily="2" charset="77"/>
            </a:endParaRPr>
          </a:p>
          <a:p>
            <a:pPr marL="457200" indent="-4572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Ga zelf aan de gang. Je hebt 10 minuten om iets moois te maken. </a:t>
            </a:r>
          </a:p>
          <a:p>
            <a:pPr marL="146050" algn="l" rtl="0">
              <a:spcBef>
                <a:spcPts val="0"/>
              </a:spcBef>
              <a:spcAft>
                <a:spcPts val="0"/>
              </a:spcAft>
            </a:pPr>
            <a:br>
              <a:rPr lang="nl-NL" sz="2200" b="0" i="0" u="none" strike="noStrike" dirty="0">
                <a:solidFill>
                  <a:schemeClr val="bg1"/>
                </a:solidFill>
                <a:effectLst/>
                <a:latin typeface="Montserrat" pitchFamily="2" charset="77"/>
              </a:rPr>
            </a:br>
            <a:br>
              <a:rPr lang="nl-NL" sz="2400" dirty="0"/>
            </a:br>
            <a:endParaRPr lang="nl-NL" dirty="0"/>
          </a:p>
        </p:txBody>
      </p:sp>
      <p:sp>
        <p:nvSpPr>
          <p:cNvPr id="3" name="Rechthoek 3">
            <a:extLst>
              <a:ext uri="{FF2B5EF4-FFF2-40B4-BE49-F238E27FC236}">
                <a16:creationId xmlns:a16="http://schemas.microsoft.com/office/drawing/2014/main" id="{CE944BDF-5059-837C-ED96-F277F9D0C7D5}"/>
              </a:ext>
            </a:extLst>
          </p:cNvPr>
          <p:cNvSpPr/>
          <p:nvPr/>
        </p:nvSpPr>
        <p:spPr>
          <a:xfrm>
            <a:off x="241323" y="2396086"/>
            <a:ext cx="1565022" cy="166981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E1732622-BFE2-D05B-2069-E4F42A86A74D}"/>
              </a:ext>
            </a:extLst>
          </p:cNvPr>
          <p:cNvSpPr txBox="1"/>
          <p:nvPr/>
        </p:nvSpPr>
        <p:spPr>
          <a:xfrm>
            <a:off x="282346" y="2590800"/>
            <a:ext cx="1523999" cy="1200329"/>
          </a:xfrm>
          <a:prstGeom prst="rect">
            <a:avLst/>
          </a:prstGeom>
          <a:noFill/>
        </p:spPr>
        <p:txBody>
          <a:bodyPr wrap="square" rtlCol="0">
            <a:spAutoFit/>
          </a:bodyPr>
          <a:lstStyle/>
          <a:p>
            <a:r>
              <a:rPr lang="en-GB" sz="1800" b="0" i="0" u="sng" strike="noStrike" dirty="0">
                <a:solidFill>
                  <a:schemeClr val="bg1"/>
                </a:solidFill>
                <a:effectLst/>
                <a:latin typeface="Montserrat" pitchFamily="2" charset="77"/>
                <a:hlinkClick r:id="rId8">
                  <a:extLst>
                    <a:ext uri="{A12FA001-AC4F-418D-AE19-62706E023703}">
                      <ahyp:hlinkClr xmlns:ahyp="http://schemas.microsoft.com/office/drawing/2018/hyperlinkcolor" val="tx"/>
                    </a:ext>
                  </a:extLst>
                </a:hlinkClick>
              </a:rPr>
              <a:t>‘</a:t>
            </a:r>
            <a:r>
              <a:rPr lang="en-GB" sz="1800" b="0" i="0" u="sng" strike="noStrike" dirty="0">
                <a:solidFill>
                  <a:schemeClr val="bg1"/>
                </a:solidFill>
                <a:effectLst/>
                <a:latin typeface="Montserrat" pitchFamily="2" charset="77"/>
                <a:hlinkClick r:id="rId9">
                  <a:extLst>
                    <a:ext uri="{A12FA001-AC4F-418D-AE19-62706E023703}">
                      <ahyp:hlinkClr xmlns:ahyp="http://schemas.microsoft.com/office/drawing/2018/hyperlinkcolor" val="tx"/>
                    </a:ext>
                  </a:extLst>
                </a:hlinkClick>
              </a:rPr>
              <a:t>https://scratch.mit.edu/projects/784016919/</a:t>
            </a:r>
            <a:r>
              <a:rPr lang="en-GB" sz="1800" b="0" i="0" u="none" strike="noStrike" dirty="0">
                <a:solidFill>
                  <a:schemeClr val="bg1"/>
                </a:solidFill>
                <a:effectLst/>
                <a:latin typeface="Montserrat" pitchFamily="2" charset="77"/>
              </a:rPr>
              <a:t>’, </a:t>
            </a:r>
            <a:endParaRPr lang="en-NL" dirty="0"/>
          </a:p>
        </p:txBody>
      </p:sp>
      <p:cxnSp>
        <p:nvCxnSpPr>
          <p:cNvPr id="6" name="Straight Arrow Connector 5">
            <a:extLst>
              <a:ext uri="{FF2B5EF4-FFF2-40B4-BE49-F238E27FC236}">
                <a16:creationId xmlns:a16="http://schemas.microsoft.com/office/drawing/2014/main" id="{2D58DDEB-D0E8-E161-186A-E3D9B86CE25E}"/>
              </a:ext>
            </a:extLst>
          </p:cNvPr>
          <p:cNvCxnSpPr>
            <a:cxnSpLocks/>
          </p:cNvCxnSpPr>
          <p:nvPr/>
        </p:nvCxnSpPr>
        <p:spPr>
          <a:xfrm flipH="1">
            <a:off x="1914334" y="2169442"/>
            <a:ext cx="630746" cy="491585"/>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10" name="Rechthoek 3">
            <a:extLst>
              <a:ext uri="{FF2B5EF4-FFF2-40B4-BE49-F238E27FC236}">
                <a16:creationId xmlns:a16="http://schemas.microsoft.com/office/drawing/2014/main" id="{A3D684B4-BF14-5C30-1230-9FB0B5DC51CC}"/>
              </a:ext>
            </a:extLst>
          </p:cNvPr>
          <p:cNvSpPr/>
          <p:nvPr/>
        </p:nvSpPr>
        <p:spPr>
          <a:xfrm>
            <a:off x="9921240" y="2253511"/>
            <a:ext cx="2126297" cy="1423650"/>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9" name="Online Media 8" descr="Roland TR 808 simulation">
            <a:hlinkClick r:id="" action="ppaction://media"/>
            <a:extLst>
              <a:ext uri="{FF2B5EF4-FFF2-40B4-BE49-F238E27FC236}">
                <a16:creationId xmlns:a16="http://schemas.microsoft.com/office/drawing/2014/main" id="{3088BBE2-0DF7-853A-447E-FBCA710714DA}"/>
              </a:ext>
            </a:extLst>
          </p:cNvPr>
          <p:cNvPicPr>
            <a:picLocks noRot="1" noChangeAspect="1"/>
          </p:cNvPicPr>
          <p:nvPr>
            <a:videoFile r:link="rId1"/>
          </p:nvPr>
        </p:nvPicPr>
        <p:blipFill rotWithShape="1">
          <a:blip r:embed="rId10"/>
          <a:srcRect t="9026" b="8440"/>
          <a:stretch/>
        </p:blipFill>
        <p:spPr>
          <a:xfrm>
            <a:off x="10085633" y="2415234"/>
            <a:ext cx="1818357" cy="1125568"/>
          </a:xfrm>
          <a:prstGeom prst="rect">
            <a:avLst/>
          </a:prstGeom>
        </p:spPr>
      </p:pic>
      <p:cxnSp>
        <p:nvCxnSpPr>
          <p:cNvPr id="11" name="Straight Arrow Connector 10">
            <a:extLst>
              <a:ext uri="{FF2B5EF4-FFF2-40B4-BE49-F238E27FC236}">
                <a16:creationId xmlns:a16="http://schemas.microsoft.com/office/drawing/2014/main" id="{0F1C26F7-2E19-A074-59E3-C93C8533D882}"/>
              </a:ext>
            </a:extLst>
          </p:cNvPr>
          <p:cNvCxnSpPr>
            <a:cxnSpLocks/>
          </p:cNvCxnSpPr>
          <p:nvPr/>
        </p:nvCxnSpPr>
        <p:spPr>
          <a:xfrm>
            <a:off x="8923054" y="2590800"/>
            <a:ext cx="860301" cy="11993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21" name="Rechthoek 3">
            <a:extLst>
              <a:ext uri="{FF2B5EF4-FFF2-40B4-BE49-F238E27FC236}">
                <a16:creationId xmlns:a16="http://schemas.microsoft.com/office/drawing/2014/main" id="{A04859D0-18DA-0D78-CBF4-528FA6900796}"/>
              </a:ext>
            </a:extLst>
          </p:cNvPr>
          <p:cNvSpPr/>
          <p:nvPr/>
        </p:nvSpPr>
        <p:spPr>
          <a:xfrm>
            <a:off x="7819462" y="2726927"/>
            <a:ext cx="1695713" cy="1217139"/>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6" name="Online Media 15" descr="Uitbreiding drumbeat">
            <a:hlinkClick r:id="" action="ppaction://media"/>
            <a:extLst>
              <a:ext uri="{FF2B5EF4-FFF2-40B4-BE49-F238E27FC236}">
                <a16:creationId xmlns:a16="http://schemas.microsoft.com/office/drawing/2014/main" id="{5EFD59EF-EDF1-832C-3338-58407CCA884C}"/>
              </a:ext>
            </a:extLst>
          </p:cNvPr>
          <p:cNvPicPr>
            <a:picLocks noRot="1" noChangeAspect="1"/>
          </p:cNvPicPr>
          <p:nvPr>
            <a:videoFile r:link="rId2"/>
          </p:nvPr>
        </p:nvPicPr>
        <p:blipFill rotWithShape="1">
          <a:blip r:embed="rId11"/>
          <a:srcRect t="9058" r="3333" b="7657"/>
          <a:stretch/>
        </p:blipFill>
        <p:spPr>
          <a:xfrm>
            <a:off x="7907693" y="2830170"/>
            <a:ext cx="1538973" cy="994458"/>
          </a:xfrm>
          <a:prstGeom prst="rect">
            <a:avLst/>
          </a:prstGeom>
        </p:spPr>
      </p:pic>
      <p:cxnSp>
        <p:nvCxnSpPr>
          <p:cNvPr id="22" name="Straight Arrow Connector 21">
            <a:extLst>
              <a:ext uri="{FF2B5EF4-FFF2-40B4-BE49-F238E27FC236}">
                <a16:creationId xmlns:a16="http://schemas.microsoft.com/office/drawing/2014/main" id="{204F30C9-17A5-4BF9-EF25-D8514FAC1CEC}"/>
              </a:ext>
            </a:extLst>
          </p:cNvPr>
          <p:cNvCxnSpPr>
            <a:cxnSpLocks/>
          </p:cNvCxnSpPr>
          <p:nvPr/>
        </p:nvCxnSpPr>
        <p:spPr>
          <a:xfrm>
            <a:off x="6598920" y="3327399"/>
            <a:ext cx="1082657" cy="213403"/>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30" name="Rechthoek 3">
            <a:extLst>
              <a:ext uri="{FF2B5EF4-FFF2-40B4-BE49-F238E27FC236}">
                <a16:creationId xmlns:a16="http://schemas.microsoft.com/office/drawing/2014/main" id="{B2F41225-106B-A4EB-E333-0194C02A3495}"/>
              </a:ext>
            </a:extLst>
          </p:cNvPr>
          <p:cNvSpPr/>
          <p:nvPr/>
        </p:nvSpPr>
        <p:spPr>
          <a:xfrm>
            <a:off x="849477" y="4604490"/>
            <a:ext cx="4927892" cy="104050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8" name="TextBox 27">
            <a:extLst>
              <a:ext uri="{FF2B5EF4-FFF2-40B4-BE49-F238E27FC236}">
                <a16:creationId xmlns:a16="http://schemas.microsoft.com/office/drawing/2014/main" id="{5BE8A0CB-F68F-28EE-B2EA-2C250B5D7BF5}"/>
              </a:ext>
            </a:extLst>
          </p:cNvPr>
          <p:cNvSpPr txBox="1"/>
          <p:nvPr/>
        </p:nvSpPr>
        <p:spPr>
          <a:xfrm>
            <a:off x="743082" y="4687009"/>
            <a:ext cx="5110752" cy="1200329"/>
          </a:xfrm>
          <a:prstGeom prst="rect">
            <a:avLst/>
          </a:prstGeom>
          <a:noFill/>
        </p:spPr>
        <p:txBody>
          <a:bodyPr wrap="square" rtlCol="0">
            <a:spAutoFit/>
          </a:bodyPr>
          <a:lstStyle/>
          <a:p>
            <a:pPr marL="146050" algn="l" rtl="0">
              <a:spcBef>
                <a:spcPts val="0"/>
              </a:spcBef>
              <a:spcAft>
                <a:spcPts val="0"/>
              </a:spcAft>
            </a:pPr>
            <a:r>
              <a:rPr lang="nl-NL" sz="1800" b="1" i="1" u="none" strike="noStrike" dirty="0">
                <a:solidFill>
                  <a:schemeClr val="bg1"/>
                </a:solidFill>
                <a:effectLst/>
                <a:latin typeface="Montserrat" pitchFamily="2" charset="77"/>
              </a:rPr>
              <a:t>Belangrijk: Vergeet niet je project op te slaan. Als je een nieuw ritme wil maken open dan een nieuw project.</a:t>
            </a:r>
            <a:endParaRPr lang="nl-NL" sz="1800" b="0" i="0" u="none" strike="noStrike" dirty="0">
              <a:solidFill>
                <a:schemeClr val="bg1"/>
              </a:solidFill>
              <a:effectLst/>
              <a:latin typeface="Montserrat" pitchFamily="2" charset="77"/>
            </a:endParaRPr>
          </a:p>
          <a:p>
            <a:endParaRPr lang="en-NL" dirty="0"/>
          </a:p>
        </p:txBody>
      </p:sp>
      <p:sp>
        <p:nvSpPr>
          <p:cNvPr id="31" name="Rechthoek 3">
            <a:extLst>
              <a:ext uri="{FF2B5EF4-FFF2-40B4-BE49-F238E27FC236}">
                <a16:creationId xmlns:a16="http://schemas.microsoft.com/office/drawing/2014/main" id="{237AFA97-6488-8E96-063B-BD26ACFEE783}"/>
              </a:ext>
            </a:extLst>
          </p:cNvPr>
          <p:cNvSpPr/>
          <p:nvPr/>
        </p:nvSpPr>
        <p:spPr>
          <a:xfrm>
            <a:off x="6843876" y="4604490"/>
            <a:ext cx="4927892" cy="104050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9" name="TextBox 28">
            <a:extLst>
              <a:ext uri="{FF2B5EF4-FFF2-40B4-BE49-F238E27FC236}">
                <a16:creationId xmlns:a16="http://schemas.microsoft.com/office/drawing/2014/main" id="{CCBDAE47-2F63-74B1-F12F-4EE290763244}"/>
              </a:ext>
            </a:extLst>
          </p:cNvPr>
          <p:cNvSpPr txBox="1"/>
          <p:nvPr/>
        </p:nvSpPr>
        <p:spPr>
          <a:xfrm>
            <a:off x="6879943" y="4657140"/>
            <a:ext cx="4799829" cy="1200329"/>
          </a:xfrm>
          <a:prstGeom prst="rect">
            <a:avLst/>
          </a:prstGeom>
          <a:noFill/>
        </p:spPr>
        <p:txBody>
          <a:bodyPr wrap="square" rtlCol="0">
            <a:spAutoFit/>
          </a:bodyPr>
          <a:lstStyle/>
          <a:p>
            <a:r>
              <a:rPr lang="nl-NL" sz="1800" b="1" i="1" u="none" strike="noStrike" dirty="0">
                <a:solidFill>
                  <a:schemeClr val="bg1"/>
                </a:solidFill>
                <a:effectLst/>
                <a:latin typeface="Montserrat" pitchFamily="2" charset="77"/>
              </a:rPr>
              <a:t>Belangrijk: Zet de drumcomputer op tempo 60 en de </a:t>
            </a:r>
            <a:r>
              <a:rPr lang="nl-NL" sz="1800" b="1" i="1" u="none" strike="noStrike" dirty="0" err="1">
                <a:solidFill>
                  <a:schemeClr val="bg1"/>
                </a:solidFill>
                <a:effectLst/>
                <a:latin typeface="Montserrat" pitchFamily="2" charset="77"/>
              </a:rPr>
              <a:t>sequencer</a:t>
            </a:r>
            <a:r>
              <a:rPr lang="nl-NL" sz="1800" b="1" i="1" u="none" strike="noStrike" dirty="0">
                <a:solidFill>
                  <a:schemeClr val="bg1"/>
                </a:solidFill>
                <a:effectLst/>
                <a:latin typeface="Montserrat" pitchFamily="2" charset="77"/>
              </a:rPr>
              <a:t> op tempo 60 dan klinkt het goed samen.</a:t>
            </a:r>
            <a:endParaRPr lang="nl-NL" sz="1800" b="0" i="0" u="none" strike="noStrike" dirty="0">
              <a:solidFill>
                <a:schemeClr val="bg1"/>
              </a:solidFill>
              <a:effectLst/>
              <a:latin typeface="Montserrat" pitchFamily="2" charset="77"/>
            </a:endParaRPr>
          </a:p>
          <a:p>
            <a:endParaRPr lang="en-NL" dirty="0"/>
          </a:p>
        </p:txBody>
      </p:sp>
    </p:spTree>
    <p:extLst>
      <p:ext uri="{BB962C8B-B14F-4D97-AF65-F5344CB8AC3E}">
        <p14:creationId xmlns:p14="http://schemas.microsoft.com/office/powerpoint/2010/main" val="207518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6"/>
                </p:tgtEl>
              </p:cMediaNode>
            </p:video>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hoek 3">
            <a:extLst>
              <a:ext uri="{FF2B5EF4-FFF2-40B4-BE49-F238E27FC236}">
                <a16:creationId xmlns:a16="http://schemas.microsoft.com/office/drawing/2014/main" id="{CC89FBDB-C826-0521-4013-4C6A1898ACA9}"/>
              </a:ext>
            </a:extLst>
          </p:cNvPr>
          <p:cNvSpPr/>
          <p:nvPr/>
        </p:nvSpPr>
        <p:spPr>
          <a:xfrm>
            <a:off x="444403" y="3230990"/>
            <a:ext cx="1160348" cy="166981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1993675" y="270741"/>
            <a:ext cx="9859904" cy="3611373"/>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r>
              <a:rPr lang="nl-NL" sz="4267" baseline="30000" dirty="0">
                <a:solidFill>
                  <a:srgbClr val="FFFFFF"/>
                </a:solidFill>
                <a:latin typeface="Montserrat" pitchFamily="2" charset="77"/>
                <a:cs typeface="Montserrat Regular"/>
              </a:rPr>
              <a:t>(15 minuten) </a:t>
            </a:r>
          </a:p>
          <a:p>
            <a:r>
              <a:rPr lang="nl-NL" sz="4267" baseline="30000" dirty="0">
                <a:solidFill>
                  <a:srgbClr val="FFFFFF"/>
                </a:solidFill>
                <a:latin typeface="Montserrat" pitchFamily="2" charset="77"/>
                <a:cs typeface="Montserrat Regular"/>
              </a:rPr>
              <a:t>De geluiden die jullie hebben gemaakt worden samengevoegd in een muziekstuk. Jullie gaan samenwerken en dirigeren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2073016" y="2091575"/>
            <a:ext cx="10118984" cy="1508105"/>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a:pPr>
            <a:endParaRPr lang="nl-NL" sz="2200" dirty="0">
              <a:solidFill>
                <a:schemeClr val="bg1"/>
              </a:solidFill>
              <a:latin typeface="Montserrat" pitchFamily="2" charset="77"/>
            </a:endParaRPr>
          </a:p>
          <a:p>
            <a:pPr algn="l" rtl="0" fontAlgn="base">
              <a:spcBef>
                <a:spcPts val="0"/>
              </a:spcBef>
              <a:spcAft>
                <a:spcPts val="0"/>
              </a:spcAft>
            </a:pPr>
            <a:br>
              <a:rPr lang="nl-NL" sz="2400" dirty="0"/>
            </a:br>
            <a:br>
              <a:rPr lang="nl-NL" sz="2400" dirty="0"/>
            </a:br>
            <a:endParaRPr lang="nl-NL" sz="2200" b="0" i="0" u="none" strike="noStrike" dirty="0">
              <a:solidFill>
                <a:schemeClr val="bg1"/>
              </a:solidFill>
              <a:effectLst/>
              <a:latin typeface="Montserrat" pitchFamily="2" charset="77"/>
            </a:endParaRPr>
          </a:p>
        </p:txBody>
      </p:sp>
      <p:sp>
        <p:nvSpPr>
          <p:cNvPr id="12" name="TextBox 11">
            <a:extLst>
              <a:ext uri="{FF2B5EF4-FFF2-40B4-BE49-F238E27FC236}">
                <a16:creationId xmlns:a16="http://schemas.microsoft.com/office/drawing/2014/main" id="{56FFB0CC-8CDD-4633-A1DB-76959EAA9CE1}"/>
              </a:ext>
            </a:extLst>
          </p:cNvPr>
          <p:cNvSpPr txBox="1"/>
          <p:nvPr/>
        </p:nvSpPr>
        <p:spPr>
          <a:xfrm>
            <a:off x="2232130" y="2365552"/>
            <a:ext cx="9988091" cy="4185761"/>
          </a:xfrm>
          <a:prstGeom prst="rect">
            <a:avLst/>
          </a:prstGeom>
          <a:noFill/>
        </p:spPr>
        <p:txBody>
          <a:bodyPr wrap="square" rtlCol="0">
            <a:spAutoFit/>
          </a:bodyPr>
          <a:lstStyle/>
          <a:p>
            <a:pPr marL="457200" indent="-457200" fontAlgn="base">
              <a:buFont typeface="+mj-lt"/>
              <a:buAutoNum type="arabicPeriod"/>
            </a:pPr>
            <a:r>
              <a:rPr lang="nl-NL" sz="2200" b="0" i="0" u="none" strike="noStrike" dirty="0">
                <a:solidFill>
                  <a:schemeClr val="bg1"/>
                </a:solidFill>
                <a:effectLst/>
                <a:latin typeface="Montserrat" pitchFamily="2" charset="77"/>
              </a:rPr>
              <a:t>Weten jullie de gebaren voor het dirigeren nog? Z</a:t>
            </a:r>
            <a:r>
              <a:rPr lang="nl-NL" sz="2200" dirty="0">
                <a:solidFill>
                  <a:schemeClr val="bg1"/>
                </a:solidFill>
                <a:latin typeface="Montserrat" pitchFamily="2" charset="77"/>
              </a:rPr>
              <a:t>o nee, oefen dan … met elkaar. Wie is k </a:t>
            </a:r>
            <a:r>
              <a:rPr lang="nl-NL" sz="2200" b="0" i="0" u="none" strike="noStrike" dirty="0">
                <a:solidFill>
                  <a:schemeClr val="bg1"/>
                </a:solidFill>
                <a:effectLst/>
                <a:latin typeface="Montserrat" pitchFamily="2" charset="77"/>
              </a:rPr>
              <a:t>met de </a:t>
            </a:r>
            <a:r>
              <a:rPr lang="nl-NL" sz="2200" b="0" i="0" u="none" strike="noStrike" dirty="0" err="1">
                <a:solidFill>
                  <a:schemeClr val="bg1"/>
                </a:solidFill>
                <a:effectLst/>
                <a:latin typeface="Montserrat" pitchFamily="2" charset="77"/>
              </a:rPr>
              <a:t>sequencer</a:t>
            </a:r>
            <a:r>
              <a:rPr lang="nl-NL" sz="2200" b="0" i="0" u="none" strike="noStrike" dirty="0">
                <a:solidFill>
                  <a:schemeClr val="bg1"/>
                </a:solidFill>
                <a:effectLst/>
                <a:latin typeface="Montserrat" pitchFamily="2" charset="77"/>
              </a:rPr>
              <a:t> en de drumcomputer.</a:t>
            </a: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‘Waar doet het je aan denken?’</a:t>
            </a: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Vind je het geluid mooi? Is het tempo goed?</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Nu jullie veel stukjes gehoord hebben, kun jullie deze vragen beantwoorden: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maakt dat een liedje mooi is?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Is dit anders dan muziek maken op een instrument? </a:t>
            </a:r>
          </a:p>
          <a:p>
            <a:pPr marL="914400" lvl="1"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Wat is er anders aan?</a:t>
            </a: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Voor thuis experimenteer ook met de </a:t>
            </a:r>
            <a:r>
              <a:rPr lang="nl-NL" sz="2200" b="0" i="0" u="none" strike="noStrike" dirty="0" err="1">
                <a:solidFill>
                  <a:schemeClr val="bg1"/>
                </a:solidFill>
                <a:effectLst/>
                <a:latin typeface="Montserrat" pitchFamily="2" charset="77"/>
              </a:rPr>
              <a:t>Tapband</a:t>
            </a:r>
            <a:r>
              <a:rPr lang="nl-NL" sz="2200" b="0" i="0" u="none" strike="noStrike" dirty="0">
                <a:solidFill>
                  <a:schemeClr val="bg1"/>
                </a:solidFill>
                <a:effectLst/>
                <a:latin typeface="Montserrat" pitchFamily="2" charset="77"/>
              </a:rPr>
              <a:t> </a:t>
            </a:r>
            <a:r>
              <a:rPr lang="nl-NL" sz="2200" b="0" i="0" u="none" strike="noStrike" dirty="0" err="1">
                <a:solidFill>
                  <a:schemeClr val="bg1"/>
                </a:solidFill>
                <a:effectLst/>
                <a:latin typeface="Montserrat" pitchFamily="2" charset="77"/>
              </a:rPr>
              <a:t>sequencer</a:t>
            </a:r>
            <a:r>
              <a:rPr lang="nl-NL" sz="2200" dirty="0">
                <a:solidFill>
                  <a:schemeClr val="bg1"/>
                </a:solidFill>
                <a:latin typeface="Montserrat" pitchFamily="2" charset="77"/>
              </a:rPr>
              <a:t>.</a:t>
            </a:r>
            <a:br>
              <a:rPr lang="nl-NL" sz="2400" dirty="0"/>
            </a:br>
            <a:br>
              <a:rPr lang="nl-NL" sz="2400" dirty="0"/>
            </a:br>
            <a:endParaRPr lang="nl-NL" sz="2200" b="0" i="0" u="none" strike="noStrike" dirty="0">
              <a:solidFill>
                <a:schemeClr val="bg1"/>
              </a:solidFill>
              <a:effectLst/>
              <a:latin typeface="Montserrat" pitchFamily="2" charset="77"/>
            </a:endParaRPr>
          </a:p>
        </p:txBody>
      </p:sp>
      <p:sp>
        <p:nvSpPr>
          <p:cNvPr id="16" name="Rechthoek 3">
            <a:extLst>
              <a:ext uri="{FF2B5EF4-FFF2-40B4-BE49-F238E27FC236}">
                <a16:creationId xmlns:a16="http://schemas.microsoft.com/office/drawing/2014/main" id="{32F39575-A559-2897-81C3-FA8DB74DFBC2}"/>
              </a:ext>
            </a:extLst>
          </p:cNvPr>
          <p:cNvSpPr/>
          <p:nvPr/>
        </p:nvSpPr>
        <p:spPr>
          <a:xfrm>
            <a:off x="86419" y="2401306"/>
            <a:ext cx="1907256" cy="3359414"/>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4" name="TextBox 13">
            <a:extLst>
              <a:ext uri="{FF2B5EF4-FFF2-40B4-BE49-F238E27FC236}">
                <a16:creationId xmlns:a16="http://schemas.microsoft.com/office/drawing/2014/main" id="{4AACDD45-2C8D-3E8A-E4F7-F72CA39E6870}"/>
              </a:ext>
            </a:extLst>
          </p:cNvPr>
          <p:cNvSpPr txBox="1"/>
          <p:nvPr/>
        </p:nvSpPr>
        <p:spPr>
          <a:xfrm>
            <a:off x="126090" y="2522297"/>
            <a:ext cx="1907256" cy="3231654"/>
          </a:xfrm>
          <a:prstGeom prst="rect">
            <a:avLst/>
          </a:prstGeom>
          <a:noFill/>
        </p:spPr>
        <p:txBody>
          <a:bodyPr wrap="square" rtlCol="0">
            <a:spAutoFit/>
          </a:bodyPr>
          <a:lstStyle/>
          <a:p>
            <a:r>
              <a:rPr lang="nl-NL" sz="1200" b="0" i="0" u="none" strike="noStrike" dirty="0">
                <a:solidFill>
                  <a:schemeClr val="bg1"/>
                </a:solidFill>
                <a:effectLst/>
                <a:latin typeface="Montserrat" pitchFamily="2" charset="77"/>
              </a:rPr>
              <a:t>“</a:t>
            </a:r>
            <a:r>
              <a:rPr lang="nl-NL" sz="1200" b="1" i="1" u="none" strike="noStrike" dirty="0">
                <a:solidFill>
                  <a:schemeClr val="bg1"/>
                </a:solidFill>
                <a:effectLst/>
                <a:latin typeface="Montserrat" pitchFamily="2" charset="77"/>
              </a:rPr>
              <a:t>Start,</a:t>
            </a:r>
            <a:r>
              <a:rPr lang="nl-NL" sz="1200" b="0" i="0" u="none" strike="noStrike" dirty="0">
                <a:solidFill>
                  <a:schemeClr val="bg1"/>
                </a:solidFill>
                <a:effectLst/>
                <a:latin typeface="Montserrat" pitchFamily="2" charset="77"/>
              </a:rPr>
              <a:t> </a:t>
            </a:r>
            <a:r>
              <a:rPr lang="nl-NL" sz="1200" b="1" i="1" u="none" strike="noStrike" dirty="0">
                <a:solidFill>
                  <a:schemeClr val="bg1"/>
                </a:solidFill>
                <a:effectLst/>
                <a:latin typeface="Montserrat" pitchFamily="2" charset="77"/>
              </a:rPr>
              <a:t>Stop, lange toon (met lange toon worden de langere samples bedoeld), korte toon (met korte toon worden de kortere samples bedoeld), allemaal geluid maken, aanwijzen wie muziek maakt, zacht en hard (laag (denk bij laag aan de tuba, de contrabas)) en hoog (denk bij hoog aan de dwarsfluit of de piccolo)”</a:t>
            </a:r>
            <a:endParaRPr lang="nl-NL" sz="1200" dirty="0">
              <a:solidFill>
                <a:schemeClr val="bg1"/>
              </a:solidFill>
            </a:endParaRPr>
          </a:p>
        </p:txBody>
      </p:sp>
      <p:cxnSp>
        <p:nvCxnSpPr>
          <p:cNvPr id="21" name="Straight Arrow Connector 20">
            <a:extLst>
              <a:ext uri="{FF2B5EF4-FFF2-40B4-BE49-F238E27FC236}">
                <a16:creationId xmlns:a16="http://schemas.microsoft.com/office/drawing/2014/main" id="{BDD97BBE-F980-562F-2406-B4703AE04B3B}"/>
              </a:ext>
            </a:extLst>
          </p:cNvPr>
          <p:cNvCxnSpPr>
            <a:cxnSpLocks/>
          </p:cNvCxnSpPr>
          <p:nvPr/>
        </p:nvCxnSpPr>
        <p:spPr>
          <a:xfrm flipH="1">
            <a:off x="2080094" y="2939142"/>
            <a:ext cx="663106" cy="124098"/>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27" name="Rechthoek 3">
            <a:extLst>
              <a:ext uri="{FF2B5EF4-FFF2-40B4-BE49-F238E27FC236}">
                <a16:creationId xmlns:a16="http://schemas.microsoft.com/office/drawing/2014/main" id="{81FF27BF-3F0F-ABEB-BA2A-EB146D4C1223}"/>
              </a:ext>
            </a:extLst>
          </p:cNvPr>
          <p:cNvSpPr/>
          <p:nvPr/>
        </p:nvSpPr>
        <p:spPr>
          <a:xfrm>
            <a:off x="10974160" y="1100320"/>
            <a:ext cx="958760" cy="114707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24" name="Online Media 23" descr="Alle gebaren voor het dirigeren">
            <a:hlinkClick r:id="" action="ppaction://media"/>
            <a:extLst>
              <a:ext uri="{FF2B5EF4-FFF2-40B4-BE49-F238E27FC236}">
                <a16:creationId xmlns:a16="http://schemas.microsoft.com/office/drawing/2014/main" id="{F938509C-2F62-E94C-8E16-FFFA576E05C1}"/>
              </a:ext>
            </a:extLst>
          </p:cNvPr>
          <p:cNvPicPr>
            <a:picLocks noRot="1" noChangeAspect="1"/>
          </p:cNvPicPr>
          <p:nvPr>
            <a:videoFile r:link="rId1"/>
          </p:nvPr>
        </p:nvPicPr>
        <p:blipFill rotWithShape="1">
          <a:blip r:embed="rId7"/>
          <a:srcRect l="28910" t="692" r="28856" b="641"/>
          <a:stretch/>
        </p:blipFill>
        <p:spPr>
          <a:xfrm>
            <a:off x="11151730" y="1292800"/>
            <a:ext cx="605768" cy="767401"/>
          </a:xfrm>
          <a:prstGeom prst="rect">
            <a:avLst/>
          </a:prstGeom>
        </p:spPr>
      </p:pic>
      <p:cxnSp>
        <p:nvCxnSpPr>
          <p:cNvPr id="28" name="Straight Arrow Connector 27">
            <a:extLst>
              <a:ext uri="{FF2B5EF4-FFF2-40B4-BE49-F238E27FC236}">
                <a16:creationId xmlns:a16="http://schemas.microsoft.com/office/drawing/2014/main" id="{A81C63EA-9811-865E-6EB2-3A84A0712A26}"/>
              </a:ext>
            </a:extLst>
          </p:cNvPr>
          <p:cNvCxnSpPr>
            <a:cxnSpLocks/>
          </p:cNvCxnSpPr>
          <p:nvPr/>
        </p:nvCxnSpPr>
        <p:spPr>
          <a:xfrm flipV="1">
            <a:off x="9291485" y="2019482"/>
            <a:ext cx="1525666" cy="38182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45" name="Rechthoek 3">
            <a:extLst>
              <a:ext uri="{FF2B5EF4-FFF2-40B4-BE49-F238E27FC236}">
                <a16:creationId xmlns:a16="http://schemas.microsoft.com/office/drawing/2014/main" id="{975E37A2-7E2F-05C4-FB69-46228443AC98}"/>
              </a:ext>
            </a:extLst>
          </p:cNvPr>
          <p:cNvSpPr/>
          <p:nvPr/>
        </p:nvSpPr>
        <p:spPr>
          <a:xfrm>
            <a:off x="11335798" y="4492712"/>
            <a:ext cx="730112" cy="114707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41" name="TextBox 40">
            <a:extLst>
              <a:ext uri="{FF2B5EF4-FFF2-40B4-BE49-F238E27FC236}">
                <a16:creationId xmlns:a16="http://schemas.microsoft.com/office/drawing/2014/main" id="{981326C1-6C75-7481-8559-C9ADB1BBA364}"/>
              </a:ext>
            </a:extLst>
          </p:cNvPr>
          <p:cNvSpPr txBox="1"/>
          <p:nvPr/>
        </p:nvSpPr>
        <p:spPr>
          <a:xfrm>
            <a:off x="11381015" y="4467699"/>
            <a:ext cx="730112" cy="1107996"/>
          </a:xfrm>
          <a:prstGeom prst="rect">
            <a:avLst/>
          </a:prstGeom>
          <a:noFill/>
        </p:spPr>
        <p:txBody>
          <a:bodyPr wrap="square" rtlCol="0">
            <a:spAutoFit/>
          </a:bodyPr>
          <a:lstStyle/>
          <a:p>
            <a:r>
              <a:rPr lang="nl-NL" sz="1100" b="0" i="0" u="sng" strike="noStrike" dirty="0">
                <a:solidFill>
                  <a:schemeClr val="bg1"/>
                </a:solidFill>
                <a:effectLst/>
                <a:latin typeface="Montserrat" pitchFamily="2" charset="77"/>
                <a:hlinkClick r:id="rId8">
                  <a:extLst>
                    <a:ext uri="{A12FA001-AC4F-418D-AE19-62706E023703}">
                      <ahyp:hlinkClr xmlns:ahyp="http://schemas.microsoft.com/office/drawing/2018/hyperlinkcolor" val="tx"/>
                    </a:ext>
                  </a:extLst>
                </a:hlinkClick>
              </a:rPr>
              <a:t>https://scratch.mit.edu/projects/676650192</a:t>
            </a:r>
            <a:endParaRPr lang="en-NL" sz="1100" dirty="0">
              <a:solidFill>
                <a:schemeClr val="bg1"/>
              </a:solidFill>
            </a:endParaRPr>
          </a:p>
        </p:txBody>
      </p:sp>
      <p:cxnSp>
        <p:nvCxnSpPr>
          <p:cNvPr id="42" name="Straight Arrow Connector 41">
            <a:extLst>
              <a:ext uri="{FF2B5EF4-FFF2-40B4-BE49-F238E27FC236}">
                <a16:creationId xmlns:a16="http://schemas.microsoft.com/office/drawing/2014/main" id="{47AC7970-49D9-A3D8-C2F4-E8225279EDD7}"/>
              </a:ext>
            </a:extLst>
          </p:cNvPr>
          <p:cNvCxnSpPr>
            <a:cxnSpLocks/>
          </p:cNvCxnSpPr>
          <p:nvPr/>
        </p:nvCxnSpPr>
        <p:spPr>
          <a:xfrm flipV="1">
            <a:off x="10485120" y="5130986"/>
            <a:ext cx="724588" cy="32493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817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4"/>
                </p:tgtEl>
              </p:cMediaNode>
            </p:video>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4"/>
                                        </p:tgtEl>
                                      </p:cBhvr>
                                    </p:cmd>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otoOpMaat.jpg"/>
          <p:cNvPicPr>
            <a:picLocks noChangeAspect="1"/>
          </p:cNvPicPr>
          <p:nvPr/>
        </p:nvPicPr>
        <p:blipFill>
          <a:blip r:embed="rId3"/>
          <a:stretch>
            <a:fillRect/>
          </a:stretch>
        </p:blipFill>
        <p:spPr>
          <a:xfrm>
            <a:off x="0" y="1"/>
            <a:ext cx="12192000" cy="5895233"/>
          </a:xfrm>
          <a:prstGeom prst="rect">
            <a:avLst/>
          </a:prstGeom>
        </p:spPr>
      </p:pic>
      <p:pic>
        <p:nvPicPr>
          <p:cNvPr id="21" name="Afbeelding 20" descr="techniek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20" name="Afbeelding 19" descr="Logo80%Techniek.png"/>
          <p:cNvPicPr>
            <a:picLocks noChangeAspect="1"/>
          </p:cNvPicPr>
          <p:nvPr/>
        </p:nvPicPr>
        <p:blipFill>
          <a:blip r:embed="rId5"/>
          <a:stretch>
            <a:fillRect/>
          </a:stretch>
        </p:blipFill>
        <p:spPr>
          <a:xfrm>
            <a:off x="9448800" y="482601"/>
            <a:ext cx="2336800" cy="1106159"/>
          </a:xfrm>
          <a:prstGeom prst="rect">
            <a:avLst/>
          </a:prstGeom>
        </p:spPr>
      </p:pic>
      <p:pic>
        <p:nvPicPr>
          <p:cNvPr id="19" name="Afbeelding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25399"/>
            <a:ext cx="6211432" cy="5920633"/>
          </a:xfrm>
          <a:prstGeom prst="rect">
            <a:avLst/>
          </a:prstGeom>
        </p:spPr>
      </p:pic>
      <p:pic>
        <p:nvPicPr>
          <p:cNvPr id="18" name="Afbeelding 17" descr="FooterTechniek.png"/>
          <p:cNvPicPr>
            <a:picLocks noChangeAspect="1"/>
          </p:cNvPicPr>
          <p:nvPr/>
        </p:nvPicPr>
        <p:blipFill>
          <a:blip r:embed="rId8"/>
          <a:stretch>
            <a:fillRect/>
          </a:stretch>
        </p:blipFill>
        <p:spPr>
          <a:xfrm>
            <a:off x="0" y="6056405"/>
            <a:ext cx="12192000" cy="639519"/>
          </a:xfrm>
          <a:prstGeom prst="rect">
            <a:avLst/>
          </a:prstGeom>
        </p:spPr>
      </p:pic>
      <p:sp>
        <p:nvSpPr>
          <p:cNvPr id="10" name="Tekstvak 9"/>
          <p:cNvSpPr txBox="1"/>
          <p:nvPr/>
        </p:nvSpPr>
        <p:spPr>
          <a:xfrm>
            <a:off x="1914333" y="1905001"/>
            <a:ext cx="2671116" cy="913007"/>
          </a:xfrm>
          <a:prstGeom prst="rect">
            <a:avLst/>
          </a:prstGeom>
          <a:noFill/>
        </p:spPr>
        <p:txBody>
          <a:bodyPr wrap="none" rtlCol="0">
            <a:spAutoFit/>
          </a:bodyPr>
          <a:lstStyle/>
          <a:p>
            <a:r>
              <a:rPr lang="nl-NL" sz="5333" b="1" dirty="0">
                <a:solidFill>
                  <a:schemeClr val="bg1"/>
                </a:solidFill>
                <a:latin typeface="Comfortaa"/>
                <a:cs typeface="Comfortaa"/>
              </a:rPr>
              <a:t>Techniek</a:t>
            </a:r>
          </a:p>
        </p:txBody>
      </p:sp>
      <p:pic>
        <p:nvPicPr>
          <p:cNvPr id="22" name="Afbeelding 21" descr="techniekWit.png"/>
          <p:cNvPicPr>
            <a:picLocks noChangeAspect="1"/>
          </p:cNvPicPr>
          <p:nvPr/>
        </p:nvPicPr>
        <p:blipFill>
          <a:blip r:embed="rId9"/>
          <a:stretch>
            <a:fillRect/>
          </a:stretch>
        </p:blipFill>
        <p:spPr>
          <a:xfrm>
            <a:off x="753986" y="583699"/>
            <a:ext cx="1160348" cy="1669812"/>
          </a:xfrm>
          <a:prstGeom prst="rect">
            <a:avLst/>
          </a:prstGeom>
        </p:spPr>
      </p:pic>
    </p:spTree>
    <p:extLst>
      <p:ext uri="{BB962C8B-B14F-4D97-AF65-F5344CB8AC3E}">
        <p14:creationId xmlns:p14="http://schemas.microsoft.com/office/powerpoint/2010/main" val="3182933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8291</TotalTime>
  <Words>326</Words>
  <Application>Microsoft Office PowerPoint</Application>
  <PresentationFormat>Breedbeeld</PresentationFormat>
  <Paragraphs>32</Paragraphs>
  <Slides>4</Slides>
  <Notes>1</Notes>
  <HiddenSlides>0</HiddenSlides>
  <MMClips>3</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vt:i4>
      </vt:variant>
    </vt:vector>
  </HeadingPairs>
  <TitlesOfParts>
    <vt:vector size="11" baseType="lpstr">
      <vt:lpstr>Arial</vt:lpstr>
      <vt:lpstr>Calibri</vt:lpstr>
      <vt:lpstr>Calibri Light</vt:lpstr>
      <vt:lpstr>Comfortaa</vt:lpstr>
      <vt:lpstr>Montserrat</vt:lpstr>
      <vt:lpstr>Montserrat Regular</vt:lpstr>
      <vt:lpstr>Office Theme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Teun Beets</dc:creator>
  <cp:lastModifiedBy>Hanna van der Veen</cp:lastModifiedBy>
  <cp:revision>7</cp:revision>
  <dcterms:created xsi:type="dcterms:W3CDTF">2023-02-14T14:37:14Z</dcterms:created>
  <dcterms:modified xsi:type="dcterms:W3CDTF">2023-03-29T07:40:01Z</dcterms:modified>
</cp:coreProperties>
</file>