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02" r:id="rId2"/>
    <p:sldId id="303" r:id="rId3"/>
    <p:sldId id="304" r:id="rId4"/>
    <p:sldId id="305" r:id="rId5"/>
    <p:sldId id="306" r:id="rId6"/>
    <p:sldId id="307" r:id="rId7"/>
    <p:sldId id="308" r:id="rId8"/>
    <p:sldId id="309" r:id="rId9"/>
    <p:sldId id="310" r:id="rId10"/>
    <p:sldId id="311" r:id="rId11"/>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93250"/>
  </p:normalViewPr>
  <p:slideViewPr>
    <p:cSldViewPr snapToGrid="0" snapToObjects="1">
      <p:cViewPr varScale="1">
        <p:scale>
          <a:sx n="84" d="100"/>
          <a:sy n="84" d="100"/>
        </p:scale>
        <p:origin x="45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a:t>
            </a:fld>
            <a:endParaRPr lang="nl-NL"/>
          </a:p>
        </p:txBody>
      </p:sp>
    </p:spTree>
    <p:extLst>
      <p:ext uri="{BB962C8B-B14F-4D97-AF65-F5344CB8AC3E}">
        <p14:creationId xmlns:p14="http://schemas.microsoft.com/office/powerpoint/2010/main" val="209018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5</a:t>
            </a:fld>
            <a:endParaRPr lang="en-NL"/>
          </a:p>
        </p:txBody>
      </p:sp>
    </p:spTree>
    <p:extLst>
      <p:ext uri="{BB962C8B-B14F-4D97-AF65-F5344CB8AC3E}">
        <p14:creationId xmlns:p14="http://schemas.microsoft.com/office/powerpoint/2010/main" val="6588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10</a:t>
            </a:fld>
            <a:endParaRPr lang="nl-NL"/>
          </a:p>
        </p:txBody>
      </p:sp>
    </p:spTree>
    <p:extLst>
      <p:ext uri="{BB962C8B-B14F-4D97-AF65-F5344CB8AC3E}">
        <p14:creationId xmlns:p14="http://schemas.microsoft.com/office/powerpoint/2010/main" val="15006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d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4D5t1yLvVA?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https://www.youtube.com/embed/PUMNsfbfWp8?feature=oembed" TargetMode="External"/><Relationship Id="rId1" Type="http://schemas.openxmlformats.org/officeDocument/2006/relationships/video" Target="https://www.youtube.com/embed/os3P0QeujdY?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8310417" cy="1733680"/>
          </a:xfrm>
          <a:prstGeom prst="rect">
            <a:avLst/>
          </a:prstGeom>
          <a:noFill/>
        </p:spPr>
        <p:txBody>
          <a:bodyPr wrap="none" rtlCol="0">
            <a:spAutoFit/>
          </a:bodyPr>
          <a:lstStyle/>
          <a:p>
            <a:r>
              <a:rPr lang="nl-NL" sz="5333" dirty="0">
                <a:solidFill>
                  <a:schemeClr val="bg1"/>
                </a:solidFill>
                <a:latin typeface="Comfortaa"/>
                <a:cs typeface="Comfortaa"/>
              </a:rPr>
              <a:t>Maken van een sampler </a:t>
            </a:r>
          </a:p>
          <a:p>
            <a:r>
              <a:rPr lang="nl-NL" sz="5333" dirty="0">
                <a:solidFill>
                  <a:schemeClr val="bg1"/>
                </a:solidFill>
                <a:latin typeface="Comfortaa"/>
                <a:cs typeface="Comfortaa"/>
              </a:rPr>
              <a:t>in scratch</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7.3</a:t>
            </a:r>
            <a:endParaRPr lang="en-NL" sz="2400" b="1" dirty="0"/>
          </a:p>
        </p:txBody>
      </p:sp>
    </p:spTree>
    <p:extLst>
      <p:ext uri="{BB962C8B-B14F-4D97-AF65-F5344CB8AC3E}">
        <p14:creationId xmlns:p14="http://schemas.microsoft.com/office/powerpoint/2010/main" val="30914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173812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4776885"/>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Jullie gaan in actie met het maken van een sampler in scratch.</a:t>
            </a:r>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144655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Maken van een sampler in scratch</a:t>
            </a:r>
          </a:p>
          <a:p>
            <a:endParaRPr lang="nl-NL" sz="2400" dirty="0"/>
          </a:p>
        </p:txBody>
      </p:sp>
    </p:spTree>
    <p:extLst>
      <p:ext uri="{BB962C8B-B14F-4D97-AF65-F5344CB8AC3E}">
        <p14:creationId xmlns:p14="http://schemas.microsoft.com/office/powerpoint/2010/main" val="47582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7.3</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418061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5156459" cy="235282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Programmeren en muziek?</a:t>
            </a:r>
          </a:p>
          <a:p>
            <a:r>
              <a:rPr lang="nl-NL" sz="4267" baseline="30000" dirty="0">
                <a:solidFill>
                  <a:srgbClr val="FFFFFF"/>
                </a:solidFill>
                <a:latin typeface="Montserrat" pitchFamily="2" charset="77"/>
                <a:cs typeface="Montserrat Regular"/>
              </a:rPr>
              <a:t>(10 minuten)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3" name="Rechthoek 3">
            <a:extLst>
              <a:ext uri="{FF2B5EF4-FFF2-40B4-BE49-F238E27FC236}">
                <a16:creationId xmlns:a16="http://schemas.microsoft.com/office/drawing/2014/main" id="{D7ED1887-4D77-EBE7-DAC6-6037BFDB053E}"/>
              </a:ext>
            </a:extLst>
          </p:cNvPr>
          <p:cNvSpPr/>
          <p:nvPr/>
        </p:nvSpPr>
        <p:spPr>
          <a:xfrm>
            <a:off x="2510448" y="2230960"/>
            <a:ext cx="8571889" cy="3348669"/>
          </a:xfrm>
          <a:prstGeom prst="corner">
            <a:avLst>
              <a:gd name="adj1" fmla="val 50000"/>
              <a:gd name="adj2" fmla="val 117307"/>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F38D2B04-2125-1609-02FC-1A612FF0DC93}"/>
              </a:ext>
            </a:extLst>
          </p:cNvPr>
          <p:cNvSpPr txBox="1"/>
          <p:nvPr/>
        </p:nvSpPr>
        <p:spPr>
          <a:xfrm>
            <a:off x="2648332" y="2042981"/>
            <a:ext cx="8296120" cy="4555093"/>
          </a:xfrm>
          <a:prstGeom prst="rect">
            <a:avLst/>
          </a:prstGeom>
          <a:noFill/>
        </p:spPr>
        <p:txBody>
          <a:bodyPr wrap="square" rtlCol="0">
            <a:spAutoFit/>
          </a:bodyPr>
          <a:lstStyle/>
          <a:p>
            <a:pPr marL="146050" algn="l" rtl="0">
              <a:spcBef>
                <a:spcPts val="0"/>
              </a:spcBef>
              <a:spcAft>
                <a:spcPts val="0"/>
              </a:spcAft>
            </a:pPr>
            <a:br>
              <a:rPr lang="nl-NL" sz="1600" b="0" i="0" u="none" strike="noStrike" dirty="0">
                <a:solidFill>
                  <a:schemeClr val="bg1"/>
                </a:solidFill>
                <a:effectLst/>
                <a:latin typeface="Montserrat" pitchFamily="2" charset="77"/>
              </a:rPr>
            </a:br>
            <a:r>
              <a:rPr lang="nl-NL" sz="1600" b="0" i="0" u="none" strike="noStrike" dirty="0">
                <a:solidFill>
                  <a:schemeClr val="bg1"/>
                </a:solidFill>
                <a:effectLst/>
                <a:latin typeface="Montserrat" pitchFamily="2" charset="77"/>
              </a:rPr>
              <a:t>Het opnemen en bewerken van </a:t>
            </a:r>
          </a:p>
          <a:p>
            <a:pPr marL="146050" algn="l" rtl="0">
              <a:spcBef>
                <a:spcPts val="0"/>
              </a:spcBef>
              <a:spcAft>
                <a:spcPts val="0"/>
              </a:spcAft>
            </a:pPr>
            <a:r>
              <a:rPr lang="nl-NL" sz="1600" b="0" i="0" u="none" strike="noStrike" dirty="0">
                <a:solidFill>
                  <a:schemeClr val="bg1"/>
                </a:solidFill>
                <a:effectLst/>
                <a:latin typeface="Montserrat" pitchFamily="2" charset="77"/>
              </a:rPr>
              <a:t>muziek werd en wordt nog altijd </a:t>
            </a:r>
          </a:p>
          <a:p>
            <a:pPr marL="146050" algn="l" rtl="0">
              <a:spcBef>
                <a:spcPts val="0"/>
              </a:spcBef>
              <a:spcAft>
                <a:spcPts val="0"/>
              </a:spcAft>
            </a:pPr>
            <a:r>
              <a:rPr lang="nl-NL" sz="1600" b="0" i="0" u="none" strike="noStrike" dirty="0">
                <a:solidFill>
                  <a:schemeClr val="bg1"/>
                </a:solidFill>
                <a:effectLst/>
                <a:latin typeface="Montserrat" pitchFamily="2" charset="77"/>
              </a:rPr>
              <a:t>gedaan met programma’s </a:t>
            </a:r>
          </a:p>
          <a:p>
            <a:pPr marL="146050" algn="l" rtl="0">
              <a:spcBef>
                <a:spcPts val="0"/>
              </a:spcBef>
              <a:spcAft>
                <a:spcPts val="0"/>
              </a:spcAft>
            </a:pPr>
            <a:r>
              <a:rPr lang="nl-NL" sz="1600" b="0" i="0" u="none" strike="noStrike" dirty="0">
                <a:solidFill>
                  <a:schemeClr val="bg1"/>
                </a:solidFill>
                <a:effectLst/>
                <a:latin typeface="Montserrat" pitchFamily="2" charset="77"/>
              </a:rPr>
              <a:t>als </a:t>
            </a:r>
            <a:r>
              <a:rPr lang="nl-NL" sz="1600" b="1" i="1" u="none" strike="noStrike" dirty="0">
                <a:solidFill>
                  <a:schemeClr val="bg1"/>
                </a:solidFill>
                <a:effectLst/>
                <a:latin typeface="Montserrat" pitchFamily="2" charset="77"/>
              </a:rPr>
              <a:t>garageband, logic, </a:t>
            </a:r>
          </a:p>
          <a:p>
            <a:pPr marL="146050" algn="l" rtl="0">
              <a:spcBef>
                <a:spcPts val="0"/>
              </a:spcBef>
              <a:spcAft>
                <a:spcPts val="0"/>
              </a:spcAft>
            </a:pPr>
            <a:r>
              <a:rPr lang="nl-NL" sz="1600" b="1" i="1" u="none" strike="noStrike" dirty="0" err="1">
                <a:solidFill>
                  <a:schemeClr val="bg1"/>
                </a:solidFill>
                <a:effectLst/>
                <a:latin typeface="Montserrat" pitchFamily="2" charset="77"/>
              </a:rPr>
              <a:t>ableton</a:t>
            </a:r>
            <a:r>
              <a:rPr lang="nl-NL" sz="1600" b="1" i="1" u="none" strike="noStrike" dirty="0">
                <a:solidFill>
                  <a:schemeClr val="bg1"/>
                </a:solidFill>
                <a:effectLst/>
                <a:latin typeface="Montserrat" pitchFamily="2" charset="77"/>
              </a:rPr>
              <a:t> live, </a:t>
            </a:r>
            <a:r>
              <a:rPr lang="nl-NL" sz="1600" b="1" i="1" u="none" strike="noStrike" dirty="0" err="1">
                <a:solidFill>
                  <a:schemeClr val="bg1"/>
                </a:solidFill>
                <a:effectLst/>
                <a:latin typeface="Montserrat" pitchFamily="2" charset="77"/>
              </a:rPr>
              <a:t>protools</a:t>
            </a:r>
            <a:r>
              <a:rPr lang="nl-NL" sz="1600" b="1" i="1" u="none" strike="noStrike" dirty="0">
                <a:solidFill>
                  <a:schemeClr val="bg1"/>
                </a:solidFill>
                <a:effectLst/>
                <a:latin typeface="Montserrat" pitchFamily="2" charset="77"/>
              </a:rPr>
              <a:t> en </a:t>
            </a:r>
          </a:p>
          <a:p>
            <a:pPr marL="146050" algn="l" rtl="0">
              <a:spcBef>
                <a:spcPts val="0"/>
              </a:spcBef>
              <a:spcAft>
                <a:spcPts val="0"/>
              </a:spcAft>
            </a:pPr>
            <a:r>
              <a:rPr lang="nl-NL" sz="1600" b="1" i="1" u="none" strike="noStrike" dirty="0" err="1">
                <a:solidFill>
                  <a:schemeClr val="bg1"/>
                </a:solidFill>
                <a:effectLst/>
                <a:latin typeface="Montserrat" pitchFamily="2" charset="77"/>
              </a:rPr>
              <a:t>reason</a:t>
            </a:r>
            <a:r>
              <a:rPr lang="nl-NL" sz="1600" b="1" i="1" u="none" strike="noStrike" dirty="0">
                <a:solidFill>
                  <a:schemeClr val="bg1"/>
                </a:solidFill>
                <a:effectLst/>
                <a:latin typeface="Montserrat" pitchFamily="2" charset="77"/>
              </a:rPr>
              <a:t> </a:t>
            </a:r>
            <a:r>
              <a:rPr lang="nl-NL" sz="1600" b="0" i="0" u="none" strike="noStrike" dirty="0">
                <a:solidFill>
                  <a:schemeClr val="bg1"/>
                </a:solidFill>
                <a:effectLst/>
                <a:latin typeface="Montserrat" pitchFamily="2" charset="77"/>
              </a:rPr>
              <a:t>en</a:t>
            </a:r>
            <a:r>
              <a:rPr lang="nl-NL" sz="1600" b="1" i="1" u="none" strike="noStrike" dirty="0">
                <a:solidFill>
                  <a:schemeClr val="bg1"/>
                </a:solidFill>
                <a:effectLst/>
                <a:latin typeface="Montserrat" pitchFamily="2" charset="77"/>
              </a:rPr>
              <a:t> </a:t>
            </a:r>
            <a:r>
              <a:rPr lang="nl-NL" sz="1600" b="0" i="0" u="none" strike="noStrike" dirty="0">
                <a:solidFill>
                  <a:schemeClr val="bg1"/>
                </a:solidFill>
                <a:effectLst/>
                <a:latin typeface="Montserrat" pitchFamily="2" charset="77"/>
              </a:rPr>
              <a:t>de online </a:t>
            </a:r>
          </a:p>
          <a:p>
            <a:pPr marL="146050" algn="l" rtl="0">
              <a:spcBef>
                <a:spcPts val="0"/>
              </a:spcBef>
              <a:spcAft>
                <a:spcPts val="0"/>
              </a:spcAft>
            </a:pPr>
            <a:r>
              <a:rPr lang="nl-NL" sz="1600" b="0" i="0" u="none" strike="noStrike" dirty="0">
                <a:solidFill>
                  <a:schemeClr val="bg1"/>
                </a:solidFill>
                <a:effectLst/>
                <a:latin typeface="Montserrat" pitchFamily="2" charset="77"/>
              </a:rPr>
              <a:t>programma’s </a:t>
            </a:r>
            <a:r>
              <a:rPr lang="nl-NL" sz="1600" b="1" i="1" u="none" strike="noStrike" dirty="0">
                <a:solidFill>
                  <a:schemeClr val="bg1"/>
                </a:solidFill>
                <a:effectLst/>
                <a:latin typeface="Montserrat" pitchFamily="2" charset="77"/>
              </a:rPr>
              <a:t>audiotool, </a:t>
            </a:r>
          </a:p>
          <a:p>
            <a:pPr marL="146050" algn="l" rtl="0">
              <a:spcBef>
                <a:spcPts val="0"/>
              </a:spcBef>
              <a:spcAft>
                <a:spcPts val="0"/>
              </a:spcAft>
            </a:pPr>
            <a:r>
              <a:rPr lang="nl-NL" sz="1600" b="1" i="1" u="none" strike="noStrike" dirty="0">
                <a:solidFill>
                  <a:schemeClr val="bg1"/>
                </a:solidFill>
                <a:effectLst/>
                <a:latin typeface="Montserrat" pitchFamily="2" charset="77"/>
              </a:rPr>
              <a:t>songmaker en audiosauna.</a:t>
            </a:r>
            <a:r>
              <a:rPr lang="nl-NL" sz="1600" dirty="0">
                <a:solidFill>
                  <a:schemeClr val="bg1"/>
                </a:solidFill>
                <a:latin typeface="Montserrat" pitchFamily="2" charset="77"/>
              </a:rPr>
              <a:t> </a:t>
            </a:r>
          </a:p>
          <a:p>
            <a:pPr marL="146050" algn="l" rtl="0">
              <a:spcBef>
                <a:spcPts val="0"/>
              </a:spcBef>
              <a:spcAft>
                <a:spcPts val="0"/>
              </a:spcAft>
            </a:pPr>
            <a:r>
              <a:rPr lang="nl-NL" sz="1600" b="0" i="0" u="none" strike="noStrike" dirty="0">
                <a:solidFill>
                  <a:schemeClr val="bg1"/>
                </a:solidFill>
                <a:effectLst/>
                <a:latin typeface="Montserrat" pitchFamily="2" charset="77"/>
              </a:rPr>
              <a:t>Tegenwoordig wordt muziek ook gemaakt door direct te programmeren dit kan in </a:t>
            </a:r>
            <a:r>
              <a:rPr lang="nl-NL" sz="1600" b="1" i="1" u="none" strike="noStrike" dirty="0">
                <a:solidFill>
                  <a:schemeClr val="bg1"/>
                </a:solidFill>
                <a:effectLst/>
                <a:latin typeface="Montserrat" pitchFamily="2" charset="77"/>
              </a:rPr>
              <a:t>scratch </a:t>
            </a:r>
            <a:r>
              <a:rPr lang="nl-NL" sz="1600" b="0" i="0" u="none" strike="noStrike" dirty="0">
                <a:solidFill>
                  <a:schemeClr val="bg1"/>
                </a:solidFill>
                <a:effectLst/>
                <a:latin typeface="Montserrat" pitchFamily="2" charset="77"/>
              </a:rPr>
              <a:t>en </a:t>
            </a:r>
            <a:r>
              <a:rPr lang="nl-NL" sz="1600" b="1" i="1" u="none" strike="noStrike" dirty="0" err="1">
                <a:solidFill>
                  <a:schemeClr val="bg1"/>
                </a:solidFill>
                <a:effectLst/>
                <a:latin typeface="Montserrat" pitchFamily="2" charset="77"/>
              </a:rPr>
              <a:t>sonic</a:t>
            </a:r>
            <a:r>
              <a:rPr lang="nl-NL" sz="1600" b="1" i="1" u="none" strike="noStrike" dirty="0">
                <a:solidFill>
                  <a:schemeClr val="bg1"/>
                </a:solidFill>
                <a:effectLst/>
                <a:latin typeface="Montserrat" pitchFamily="2" charset="77"/>
              </a:rPr>
              <a:t>-pi.</a:t>
            </a:r>
            <a:r>
              <a:rPr lang="nl-NL" sz="1600" dirty="0">
                <a:solidFill>
                  <a:schemeClr val="bg1"/>
                </a:solidFill>
                <a:latin typeface="Montserrat" pitchFamily="2" charset="77"/>
              </a:rPr>
              <a:t> </a:t>
            </a:r>
            <a:r>
              <a:rPr lang="nl-NL" sz="1600" b="0" i="0" u="none" strike="noStrike" dirty="0">
                <a:solidFill>
                  <a:schemeClr val="bg1"/>
                </a:solidFill>
                <a:effectLst/>
                <a:latin typeface="Montserrat" pitchFamily="2" charset="77"/>
              </a:rPr>
              <a:t>Dat het maken van muziek nu ook gemaakt kan worden door te programmeren komt omdat de programmeer programma’s veel gebruikersvriendelijk zijn geworden. Kijk naar het volgende filmpje over programmeren in muziek tot 1:10:</a:t>
            </a:r>
          </a:p>
          <a:p>
            <a:br>
              <a:rPr lang="nl-NL" sz="2200" dirty="0">
                <a:solidFill>
                  <a:schemeClr val="bg1"/>
                </a:solidFill>
                <a:latin typeface="Montserrat" pitchFamily="2" charset="77"/>
              </a:rPr>
            </a:br>
            <a:br>
              <a:rPr lang="nl-NL" sz="2200" dirty="0">
                <a:solidFill>
                  <a:schemeClr val="bg1"/>
                </a:solidFill>
                <a:latin typeface="Montserrat" pitchFamily="2" charset="77"/>
              </a:rPr>
            </a:br>
            <a:endParaRPr lang="nl-NL" sz="2200" dirty="0">
              <a:solidFill>
                <a:schemeClr val="bg1"/>
              </a:solidFill>
              <a:latin typeface="Montserrat" pitchFamily="2" charset="77"/>
            </a:endParaRPr>
          </a:p>
        </p:txBody>
      </p:sp>
    </p:spTree>
    <p:extLst>
      <p:ext uri="{BB962C8B-B14F-4D97-AF65-F5344CB8AC3E}">
        <p14:creationId xmlns:p14="http://schemas.microsoft.com/office/powerpoint/2010/main" val="383034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5156459" cy="1915076"/>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Programmeren en muziek?</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7" name="TextBox 6">
            <a:extLst>
              <a:ext uri="{FF2B5EF4-FFF2-40B4-BE49-F238E27FC236}">
                <a16:creationId xmlns:a16="http://schemas.microsoft.com/office/drawing/2014/main" id="{8E38FA22-8B96-C33B-6E1E-328F70CFF0C6}"/>
              </a:ext>
            </a:extLst>
          </p:cNvPr>
          <p:cNvSpPr txBox="1"/>
          <p:nvPr/>
        </p:nvSpPr>
        <p:spPr>
          <a:xfrm>
            <a:off x="2073016" y="2284451"/>
            <a:ext cx="7464496" cy="3416320"/>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Kan iemand iets vertellen over wat hij of zij gezien heeft?</a:t>
            </a:r>
          </a:p>
          <a:p>
            <a:pPr algn="l" rtl="0" fontAlgn="base">
              <a:spcBef>
                <a:spcPts val="0"/>
              </a:spcBef>
              <a:spcAft>
                <a:spcPts val="0"/>
              </a:spcAft>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2"/>
            </a:pPr>
            <a:r>
              <a:rPr lang="nl-NL" sz="2200" b="0" i="0" u="none" strike="noStrike" dirty="0">
                <a:solidFill>
                  <a:schemeClr val="bg1"/>
                </a:solidFill>
                <a:effectLst/>
                <a:latin typeface="Montserrat" pitchFamily="2" charset="77"/>
              </a:rPr>
              <a:t>Wat vond je leuk aan dit filmpje?</a:t>
            </a:r>
          </a:p>
          <a:p>
            <a:pPr algn="l" rtl="0" fontAlgn="base">
              <a:spcBef>
                <a:spcPts val="0"/>
              </a:spcBef>
              <a:spcAft>
                <a:spcPts val="0"/>
              </a:spcAft>
              <a:buFont typeface="+mj-lt"/>
              <a:buAutoNum type="arabicPeriod" startAt="2"/>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3"/>
            </a:pPr>
            <a:r>
              <a:rPr lang="nl-NL" sz="2200" b="0" i="0" u="none" strike="noStrike" dirty="0">
                <a:solidFill>
                  <a:schemeClr val="bg1"/>
                </a:solidFill>
                <a:effectLst/>
                <a:latin typeface="Montserrat" pitchFamily="2" charset="77"/>
              </a:rPr>
              <a:t>Wat vond je stom aan dit filmpje?</a:t>
            </a:r>
          </a:p>
          <a:p>
            <a:pPr algn="l" rtl="0" fontAlgn="base">
              <a:spcBef>
                <a:spcPts val="0"/>
              </a:spcBef>
              <a:spcAft>
                <a:spcPts val="0"/>
              </a:spcAft>
              <a:buFont typeface="+mj-lt"/>
              <a:buAutoNum type="arabicPeriod" startAt="2"/>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4"/>
            </a:pPr>
            <a:r>
              <a:rPr lang="nl-NL" sz="2200" b="0" i="0" u="none" strike="noStrike" dirty="0">
                <a:solidFill>
                  <a:schemeClr val="bg1"/>
                </a:solidFill>
                <a:effectLst/>
                <a:latin typeface="Montserrat" pitchFamily="2" charset="77"/>
              </a:rPr>
              <a:t>Zou dat iets voor jou zijn muziekprogrammeren?</a:t>
            </a:r>
          </a:p>
          <a:p>
            <a:endParaRPr lang="en-NL" dirty="0"/>
          </a:p>
        </p:txBody>
      </p:sp>
    </p:spTree>
    <p:extLst>
      <p:ext uri="{BB962C8B-B14F-4D97-AF65-F5344CB8AC3E}">
        <p14:creationId xmlns:p14="http://schemas.microsoft.com/office/powerpoint/2010/main" val="116513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741760"/>
            <a:ext cx="6202304" cy="2407519"/>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Maken van een sampler in scratch</a:t>
            </a:r>
          </a:p>
          <a:p>
            <a:r>
              <a:rPr lang="nl-NL" sz="4270" baseline="30000" dirty="0">
                <a:solidFill>
                  <a:srgbClr val="FFFFFF"/>
                </a:solidFill>
                <a:latin typeface="Montserrat" pitchFamily="2" charset="77"/>
                <a:cs typeface="Montserrat Regular"/>
              </a:rPr>
              <a:t>(30 minuten)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7" name="TextBox 6">
            <a:extLst>
              <a:ext uri="{FF2B5EF4-FFF2-40B4-BE49-F238E27FC236}">
                <a16:creationId xmlns:a16="http://schemas.microsoft.com/office/drawing/2014/main" id="{8E38FA22-8B96-C33B-6E1E-328F70CFF0C6}"/>
              </a:ext>
            </a:extLst>
          </p:cNvPr>
          <p:cNvSpPr txBox="1"/>
          <p:nvPr/>
        </p:nvSpPr>
        <p:spPr>
          <a:xfrm>
            <a:off x="2073016" y="2284451"/>
            <a:ext cx="5580752" cy="3139321"/>
          </a:xfrm>
          <a:prstGeom prst="rect">
            <a:avLst/>
          </a:prstGeom>
          <a:noFill/>
        </p:spPr>
        <p:txBody>
          <a:bodyPr wrap="square" rtlCol="0">
            <a:spAutoFit/>
          </a:bodyPr>
          <a:lstStyle/>
          <a:p>
            <a:pPr algn="l" rtl="0">
              <a:spcBef>
                <a:spcPts val="0"/>
              </a:spcBef>
              <a:spcAft>
                <a:spcPts val="0"/>
              </a:spcAft>
            </a:pPr>
            <a:r>
              <a:rPr lang="nl-NL" sz="2200" i="0" u="none" strike="noStrike" dirty="0">
                <a:solidFill>
                  <a:schemeClr val="bg1"/>
                </a:solidFill>
                <a:effectLst/>
                <a:latin typeface="Montserrat" pitchFamily="2" charset="77"/>
              </a:rPr>
              <a:t>Jullie gaan programmeren in het programma scratch. Met deze sampler gaan jullie zelf een muziekstuk creëren van 20 seconden. Kijk voor de instructie film naar deze YouTube film.</a:t>
            </a:r>
          </a:p>
          <a:p>
            <a:br>
              <a:rPr lang="en-GB" sz="2400" dirty="0"/>
            </a:br>
            <a:br>
              <a:rPr lang="en-GB" sz="2400" dirty="0"/>
            </a:br>
            <a:endParaRPr lang="en-NL" dirty="0"/>
          </a:p>
        </p:txBody>
      </p:sp>
      <p:sp>
        <p:nvSpPr>
          <p:cNvPr id="3" name="Rechthoek 3">
            <a:extLst>
              <a:ext uri="{FF2B5EF4-FFF2-40B4-BE49-F238E27FC236}">
                <a16:creationId xmlns:a16="http://schemas.microsoft.com/office/drawing/2014/main" id="{100A1C35-81C2-E231-2FE3-3EBAAECE7377}"/>
              </a:ext>
            </a:extLst>
          </p:cNvPr>
          <p:cNvSpPr/>
          <p:nvPr/>
        </p:nvSpPr>
        <p:spPr>
          <a:xfrm>
            <a:off x="7909560" y="2253511"/>
            <a:ext cx="4017808" cy="326196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 name="Online Media 1" descr="Maken van een sampler in scratch">
            <a:hlinkClick r:id="" action="ppaction://media"/>
            <a:extLst>
              <a:ext uri="{FF2B5EF4-FFF2-40B4-BE49-F238E27FC236}">
                <a16:creationId xmlns:a16="http://schemas.microsoft.com/office/drawing/2014/main" id="{FA46ED3F-6597-4AF1-4AED-59F6399D065B}"/>
              </a:ext>
            </a:extLst>
          </p:cNvPr>
          <p:cNvPicPr>
            <a:picLocks noRot="1" noChangeAspect="1"/>
          </p:cNvPicPr>
          <p:nvPr>
            <a:videoFile r:link="rId1"/>
          </p:nvPr>
        </p:nvPicPr>
        <p:blipFill>
          <a:blip r:embed="rId7"/>
          <a:stretch>
            <a:fillRect/>
          </a:stretch>
        </p:blipFill>
        <p:spPr>
          <a:xfrm>
            <a:off x="8118517" y="2594062"/>
            <a:ext cx="3653251" cy="2739938"/>
          </a:xfrm>
          <a:prstGeom prst="rect">
            <a:avLst/>
          </a:prstGeom>
        </p:spPr>
      </p:pic>
    </p:spTree>
    <p:extLst>
      <p:ext uri="{BB962C8B-B14F-4D97-AF65-F5344CB8AC3E}">
        <p14:creationId xmlns:p14="http://schemas.microsoft.com/office/powerpoint/2010/main" val="16713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741760"/>
            <a:ext cx="6202304" cy="2407519"/>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Maken van een sampler in scratch</a:t>
            </a:r>
          </a:p>
          <a:p>
            <a:r>
              <a:rPr lang="nl-NL" sz="4270" baseline="30000" dirty="0">
                <a:solidFill>
                  <a:srgbClr val="FFFFFF"/>
                </a:solidFill>
                <a:latin typeface="Montserrat" pitchFamily="2" charset="77"/>
                <a:cs typeface="Montserrat Regular"/>
              </a:rPr>
              <a:t>Werk in Tweetallen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7" name="TextBox 6">
            <a:extLst>
              <a:ext uri="{FF2B5EF4-FFF2-40B4-BE49-F238E27FC236}">
                <a16:creationId xmlns:a16="http://schemas.microsoft.com/office/drawing/2014/main" id="{8E38FA22-8B96-C33B-6E1E-328F70CFF0C6}"/>
              </a:ext>
            </a:extLst>
          </p:cNvPr>
          <p:cNvSpPr txBox="1"/>
          <p:nvPr/>
        </p:nvSpPr>
        <p:spPr>
          <a:xfrm>
            <a:off x="1684208" y="1928270"/>
            <a:ext cx="10507792" cy="4493538"/>
          </a:xfrm>
          <a:prstGeom prst="rect">
            <a:avLst/>
          </a:prstGeom>
          <a:noFill/>
        </p:spPr>
        <p:txBody>
          <a:bodyPr wrap="square" rtlCol="0">
            <a:spAutoFit/>
          </a:bodyPr>
          <a:lstStyle/>
          <a:p>
            <a:pPr marL="914400" indent="-457200" algn="l" rtl="0" fontAlgn="base">
              <a:spcBef>
                <a:spcPts val="0"/>
              </a:spcBef>
              <a:spcAft>
                <a:spcPts val="0"/>
              </a:spcAft>
              <a:buFont typeface="+mj-lt"/>
              <a:buAutoNum type="arabicPeriod"/>
            </a:pPr>
            <a:endParaRPr lang="nl-NL" sz="2200">
              <a:solidFill>
                <a:schemeClr val="bg1"/>
              </a:solidFill>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Welke geluiden heb je gebruikt in je eigen sampler?</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Wat vind je mooi aan deze geluidsfragmenten?</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Waarom vind je deze fragmenten bij elkaar passen?</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Wanneer passen geluidsfragmenten bij elkaar en wanneer niet?</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Kan je met alle samplers muziek maken?</a:t>
            </a:r>
          </a:p>
          <a:p>
            <a:br>
              <a:rPr lang="nl-NL" sz="2400"/>
            </a:br>
            <a:br>
              <a:rPr lang="nl-NL" sz="2400"/>
            </a:br>
            <a:endParaRPr lang="nl-NL"/>
          </a:p>
        </p:txBody>
      </p:sp>
    </p:spTree>
    <p:extLst>
      <p:ext uri="{BB962C8B-B14F-4D97-AF65-F5344CB8AC3E}">
        <p14:creationId xmlns:p14="http://schemas.microsoft.com/office/powerpoint/2010/main" val="350829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3">
            <a:extLst>
              <a:ext uri="{FF2B5EF4-FFF2-40B4-BE49-F238E27FC236}">
                <a16:creationId xmlns:a16="http://schemas.microsoft.com/office/drawing/2014/main" id="{CC89FBDB-C826-0521-4013-4C6A1898ACA9}"/>
              </a:ext>
            </a:extLst>
          </p:cNvPr>
          <p:cNvSpPr/>
          <p:nvPr/>
        </p:nvSpPr>
        <p:spPr>
          <a:xfrm>
            <a:off x="444403" y="3230990"/>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4"/>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5"/>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6"/>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7"/>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 </a:t>
            </a:r>
          </a:p>
          <a:p>
            <a:r>
              <a:rPr lang="nl-NL" sz="4267" baseline="30000" dirty="0">
                <a:solidFill>
                  <a:srgbClr val="FFFFFF"/>
                </a:solidFill>
                <a:latin typeface="Montserrat" pitchFamily="2" charset="77"/>
                <a:cs typeface="Montserrat Regular"/>
              </a:rPr>
              <a:t>laat de samples aan elkaar horen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091575"/>
            <a:ext cx="10118984" cy="4185761"/>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Bekijk video 1 om de gebaren voor </a:t>
            </a:r>
            <a:r>
              <a:rPr lang="nl-NL" sz="2200" b="1" i="1" u="none" strike="noStrike" dirty="0">
                <a:solidFill>
                  <a:schemeClr val="bg1"/>
                </a:solidFill>
                <a:effectLst/>
                <a:latin typeface="Montserrat" pitchFamily="2" charset="77"/>
              </a:rPr>
              <a:t>Start</a:t>
            </a:r>
            <a:r>
              <a:rPr lang="nl-NL" sz="2200" b="0" i="0" u="none" strike="noStrike" dirty="0">
                <a:solidFill>
                  <a:schemeClr val="bg1"/>
                </a:solidFill>
                <a:effectLst/>
                <a:latin typeface="Montserrat" pitchFamily="2" charset="77"/>
              </a:rPr>
              <a:t> en </a:t>
            </a:r>
            <a:r>
              <a:rPr lang="nl-NL" sz="2200" b="1" i="1" u="none" strike="noStrike" dirty="0">
                <a:solidFill>
                  <a:schemeClr val="bg1"/>
                </a:solidFill>
                <a:effectLst/>
                <a:latin typeface="Montserrat" pitchFamily="2" charset="77"/>
              </a:rPr>
              <a:t>Stop</a:t>
            </a:r>
            <a:r>
              <a:rPr lang="nl-NL" sz="2200" b="0" i="0" u="none" strike="noStrike" dirty="0">
                <a:solidFill>
                  <a:schemeClr val="bg1"/>
                </a:solidFill>
                <a:effectLst/>
                <a:latin typeface="Montserrat" pitchFamily="2" charset="77"/>
              </a:rPr>
              <a:t> met elkaar te oefenen. Wie neemt de rol van dirigent op zich?. Oefen de gebaren met elkaar voor </a:t>
            </a:r>
            <a:r>
              <a:rPr lang="nl-NL" sz="2200" b="1" i="1" u="none" strike="noStrike" dirty="0">
                <a:solidFill>
                  <a:schemeClr val="bg1"/>
                </a:solidFill>
                <a:effectLst/>
                <a:latin typeface="Montserrat" pitchFamily="2" charset="77"/>
              </a:rPr>
              <a:t>Start</a:t>
            </a:r>
            <a:r>
              <a:rPr lang="nl-NL" sz="2200" b="0" i="0" u="none" strike="noStrike" dirty="0">
                <a:solidFill>
                  <a:schemeClr val="bg1"/>
                </a:solidFill>
                <a:effectLst/>
                <a:latin typeface="Montserrat" pitchFamily="2" charset="77"/>
              </a:rPr>
              <a:t> en </a:t>
            </a:r>
            <a:r>
              <a:rPr lang="nl-NL" sz="2200" b="1" i="1" u="none" strike="noStrike" dirty="0">
                <a:solidFill>
                  <a:schemeClr val="bg1"/>
                </a:solidFill>
                <a:effectLst/>
                <a:latin typeface="Montserrat" pitchFamily="2" charset="77"/>
              </a:rPr>
              <a:t>Stop</a:t>
            </a:r>
            <a:r>
              <a:rPr lang="nl-NL" sz="2200" b="0" i="0" u="none" strike="noStrike" dirty="0">
                <a:solidFill>
                  <a:schemeClr val="bg1"/>
                </a:solidFill>
                <a:effectLst/>
                <a:latin typeface="Montserrat" pitchFamily="2" charset="77"/>
              </a:rPr>
              <a:t>. </a:t>
            </a: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Bekijk video 2 om de gebaren voor 					          … uit te leggen en te oefenen met elkaar.</a:t>
            </a: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Wie is de dirigent? Maak een muziekstuk met de samples.</a:t>
            </a:r>
          </a:p>
          <a:p>
            <a:pPr algn="l" rtl="0" fontAlgn="base">
              <a:spcBef>
                <a:spcPts val="0"/>
              </a:spcBef>
              <a:spcAft>
                <a:spcPts val="0"/>
              </a:spcAft>
            </a:pPr>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6" name="Rechthoek 3">
            <a:extLst>
              <a:ext uri="{FF2B5EF4-FFF2-40B4-BE49-F238E27FC236}">
                <a16:creationId xmlns:a16="http://schemas.microsoft.com/office/drawing/2014/main" id="{C121BC47-773D-6A0E-44B7-5D41280FE47F}"/>
              </a:ext>
            </a:extLst>
          </p:cNvPr>
          <p:cNvSpPr/>
          <p:nvPr/>
        </p:nvSpPr>
        <p:spPr>
          <a:xfrm>
            <a:off x="8209768" y="275229"/>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 name="Online Media 1" descr="Gebaren voor het dirigeren">
            <a:hlinkClick r:id="" action="ppaction://media"/>
            <a:extLst>
              <a:ext uri="{FF2B5EF4-FFF2-40B4-BE49-F238E27FC236}">
                <a16:creationId xmlns:a16="http://schemas.microsoft.com/office/drawing/2014/main" id="{79B6C11A-6FD4-EC10-5096-20590586213C}"/>
              </a:ext>
            </a:extLst>
          </p:cNvPr>
          <p:cNvPicPr>
            <a:picLocks noRot="1" noChangeAspect="1"/>
          </p:cNvPicPr>
          <p:nvPr>
            <a:videoFile r:link="rId1"/>
          </p:nvPr>
        </p:nvPicPr>
        <p:blipFill rotWithShape="1">
          <a:blip r:embed="rId8"/>
          <a:srcRect l="33455" r="28456"/>
          <a:stretch/>
        </p:blipFill>
        <p:spPr>
          <a:xfrm>
            <a:off x="8306210" y="405068"/>
            <a:ext cx="967464" cy="1435100"/>
          </a:xfrm>
          <a:prstGeom prst="rect">
            <a:avLst/>
          </a:prstGeom>
        </p:spPr>
      </p:pic>
      <p:sp>
        <p:nvSpPr>
          <p:cNvPr id="7" name="Rechthoek 3">
            <a:extLst>
              <a:ext uri="{FF2B5EF4-FFF2-40B4-BE49-F238E27FC236}">
                <a16:creationId xmlns:a16="http://schemas.microsoft.com/office/drawing/2014/main" id="{18C20807-7BF0-848A-495F-DA6CC28653CF}"/>
              </a:ext>
            </a:extLst>
          </p:cNvPr>
          <p:cNvSpPr/>
          <p:nvPr/>
        </p:nvSpPr>
        <p:spPr>
          <a:xfrm>
            <a:off x="10026227" y="275229"/>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 Media 2" descr="Alle gebaren voor het dirigeren">
            <a:hlinkClick r:id="" action="ppaction://media"/>
            <a:extLst>
              <a:ext uri="{FF2B5EF4-FFF2-40B4-BE49-F238E27FC236}">
                <a16:creationId xmlns:a16="http://schemas.microsoft.com/office/drawing/2014/main" id="{4E1436DA-B052-EEF1-3651-2C96471F5EEA}"/>
              </a:ext>
            </a:extLst>
          </p:cNvPr>
          <p:cNvPicPr>
            <a:picLocks noRot="1" noChangeAspect="1"/>
          </p:cNvPicPr>
          <p:nvPr>
            <a:videoFile r:link="rId2"/>
          </p:nvPr>
        </p:nvPicPr>
        <p:blipFill rotWithShape="1">
          <a:blip r:embed="rId9"/>
          <a:srcRect l="33179" r="28731"/>
          <a:stretch/>
        </p:blipFill>
        <p:spPr>
          <a:xfrm>
            <a:off x="10119636" y="405068"/>
            <a:ext cx="967464" cy="1435100"/>
          </a:xfrm>
          <a:prstGeom prst="rect">
            <a:avLst/>
          </a:prstGeom>
        </p:spPr>
      </p:pic>
      <p:sp>
        <p:nvSpPr>
          <p:cNvPr id="8" name="TextBox 7">
            <a:extLst>
              <a:ext uri="{FF2B5EF4-FFF2-40B4-BE49-F238E27FC236}">
                <a16:creationId xmlns:a16="http://schemas.microsoft.com/office/drawing/2014/main" id="{6FE0B989-196E-E62B-4F30-113D168458C8}"/>
              </a:ext>
            </a:extLst>
          </p:cNvPr>
          <p:cNvSpPr txBox="1"/>
          <p:nvPr/>
        </p:nvSpPr>
        <p:spPr>
          <a:xfrm>
            <a:off x="7931979" y="921135"/>
            <a:ext cx="295274" cy="430887"/>
          </a:xfrm>
          <a:prstGeom prst="rect">
            <a:avLst/>
          </a:prstGeom>
          <a:noFill/>
        </p:spPr>
        <p:txBody>
          <a:bodyPr wrap="none" rtlCol="0">
            <a:spAutoFit/>
          </a:bodyPr>
          <a:lstStyle/>
          <a:p>
            <a:r>
              <a:rPr lang="en-NL" sz="2200" b="1" dirty="0">
                <a:solidFill>
                  <a:schemeClr val="bg1"/>
                </a:solidFill>
                <a:latin typeface="Montserrat" pitchFamily="2" charset="77"/>
              </a:rPr>
              <a:t>1</a:t>
            </a:r>
          </a:p>
        </p:txBody>
      </p:sp>
      <p:sp>
        <p:nvSpPr>
          <p:cNvPr id="9" name="TextBox 8">
            <a:extLst>
              <a:ext uri="{FF2B5EF4-FFF2-40B4-BE49-F238E27FC236}">
                <a16:creationId xmlns:a16="http://schemas.microsoft.com/office/drawing/2014/main" id="{186A1E9F-0150-9633-2AE3-85E09E5D630E}"/>
              </a:ext>
            </a:extLst>
          </p:cNvPr>
          <p:cNvSpPr txBox="1"/>
          <p:nvPr/>
        </p:nvSpPr>
        <p:spPr>
          <a:xfrm>
            <a:off x="9717262" y="921135"/>
            <a:ext cx="351378" cy="430887"/>
          </a:xfrm>
          <a:prstGeom prst="rect">
            <a:avLst/>
          </a:prstGeom>
          <a:noFill/>
        </p:spPr>
        <p:txBody>
          <a:bodyPr wrap="none" rtlCol="0">
            <a:spAutoFit/>
          </a:bodyPr>
          <a:lstStyle/>
          <a:p>
            <a:r>
              <a:rPr lang="en-NL" sz="2200" b="1" dirty="0">
                <a:solidFill>
                  <a:schemeClr val="bg1"/>
                </a:solidFill>
                <a:latin typeface="Montserrat" pitchFamily="2" charset="77"/>
              </a:rPr>
              <a:t>2</a:t>
            </a:r>
          </a:p>
        </p:txBody>
      </p:sp>
      <p:sp>
        <p:nvSpPr>
          <p:cNvPr id="26" name="Rechthoek 3">
            <a:extLst>
              <a:ext uri="{FF2B5EF4-FFF2-40B4-BE49-F238E27FC236}">
                <a16:creationId xmlns:a16="http://schemas.microsoft.com/office/drawing/2014/main" id="{DF5A8375-90CF-F865-588B-6515DFB7AF0B}"/>
              </a:ext>
            </a:extLst>
          </p:cNvPr>
          <p:cNvSpPr/>
          <p:nvPr/>
        </p:nvSpPr>
        <p:spPr>
          <a:xfrm>
            <a:off x="390833" y="2253511"/>
            <a:ext cx="1652784" cy="355132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 name="TextBox 9">
            <a:extLst>
              <a:ext uri="{FF2B5EF4-FFF2-40B4-BE49-F238E27FC236}">
                <a16:creationId xmlns:a16="http://schemas.microsoft.com/office/drawing/2014/main" id="{42AE43E4-C436-73B0-62A4-D57C033C166E}"/>
              </a:ext>
            </a:extLst>
          </p:cNvPr>
          <p:cNvSpPr txBox="1"/>
          <p:nvPr/>
        </p:nvSpPr>
        <p:spPr>
          <a:xfrm>
            <a:off x="420232" y="2326960"/>
            <a:ext cx="1623385" cy="3477875"/>
          </a:xfrm>
          <a:prstGeom prst="rect">
            <a:avLst/>
          </a:prstGeom>
          <a:noFill/>
        </p:spPr>
        <p:txBody>
          <a:bodyPr wrap="square" rtlCol="0">
            <a:spAutoFit/>
          </a:bodyPr>
          <a:lstStyle/>
          <a:p>
            <a:r>
              <a:rPr lang="nl-NL" sz="1100" b="0" i="0" u="none" strike="noStrike" dirty="0">
                <a:solidFill>
                  <a:schemeClr val="bg1"/>
                </a:solidFill>
                <a:effectLst/>
                <a:latin typeface="Montserrat" pitchFamily="2" charset="77"/>
              </a:rPr>
              <a:t>“</a:t>
            </a:r>
            <a:r>
              <a:rPr lang="nl-NL" sz="1100" b="1" i="1" u="none" strike="noStrike" dirty="0">
                <a:solidFill>
                  <a:schemeClr val="bg1"/>
                </a:solidFill>
                <a:effectLst/>
                <a:latin typeface="Montserrat" pitchFamily="2" charset="77"/>
              </a:rPr>
              <a:t>Start,</a:t>
            </a:r>
            <a:r>
              <a:rPr lang="nl-NL" sz="1100" b="0" i="0" u="none" strike="noStrike" dirty="0">
                <a:solidFill>
                  <a:schemeClr val="bg1"/>
                </a:solidFill>
                <a:effectLst/>
                <a:latin typeface="Montserrat" pitchFamily="2" charset="77"/>
              </a:rPr>
              <a:t> </a:t>
            </a:r>
            <a:r>
              <a:rPr lang="nl-NL" sz="1100" b="1" i="1" u="none" strike="noStrike" dirty="0">
                <a:solidFill>
                  <a:schemeClr val="bg1"/>
                </a:solidFill>
                <a:effectLst/>
                <a:latin typeface="Montserrat" pitchFamily="2" charset="77"/>
              </a:rPr>
              <a:t>Stop, lange toon (met lange toon worden de langere samples bedoeld), korte toon (met korte toon worden de kortere samples bedoeld), allemaal geluid maken, aanwijzen wie muziek maakt, zacht en hard, laag (denk bij laag aan de tuba, de contrabas) en hoog (denk bij hoog aan de dwarsfluit of de piccolo)”</a:t>
            </a:r>
            <a:endParaRPr lang="en-NL" sz="1100" dirty="0"/>
          </a:p>
        </p:txBody>
      </p:sp>
      <p:cxnSp>
        <p:nvCxnSpPr>
          <p:cNvPr id="11" name="Straight Arrow Connector 10">
            <a:extLst>
              <a:ext uri="{FF2B5EF4-FFF2-40B4-BE49-F238E27FC236}">
                <a16:creationId xmlns:a16="http://schemas.microsoft.com/office/drawing/2014/main" id="{951B27EE-1A02-7DDE-1F75-3D9CFA19D0B4}"/>
              </a:ext>
            </a:extLst>
          </p:cNvPr>
          <p:cNvCxnSpPr>
            <a:cxnSpLocks/>
          </p:cNvCxnSpPr>
          <p:nvPr/>
        </p:nvCxnSpPr>
        <p:spPr>
          <a:xfrm flipH="1" flipV="1">
            <a:off x="2043617" y="4233572"/>
            <a:ext cx="533024" cy="10668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800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3">
            <a:extLst>
              <a:ext uri="{FF2B5EF4-FFF2-40B4-BE49-F238E27FC236}">
                <a16:creationId xmlns:a16="http://schemas.microsoft.com/office/drawing/2014/main" id="{CC89FBDB-C826-0521-4013-4C6A1898ACA9}"/>
              </a:ext>
            </a:extLst>
          </p:cNvPr>
          <p:cNvSpPr/>
          <p:nvPr/>
        </p:nvSpPr>
        <p:spPr>
          <a:xfrm>
            <a:off x="444403" y="3230990"/>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762230"/>
            <a:ext cx="9885622" cy="1860381"/>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1418605"/>
            <a:ext cx="10277666" cy="5201424"/>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startAt="4"/>
            </a:pPr>
            <a:r>
              <a:rPr lang="nl-NL" sz="2200" b="0" i="0" u="none" strike="noStrike" dirty="0">
                <a:solidFill>
                  <a:schemeClr val="bg1"/>
                </a:solidFill>
                <a:effectLst/>
                <a:latin typeface="Montserrat" pitchFamily="2" charset="77"/>
              </a:rPr>
              <a:t>Bespreek de samples. </a:t>
            </a:r>
          </a:p>
          <a:p>
            <a:pPr marL="457200" indent="-457200" algn="l" rtl="0" fontAlgn="base">
              <a:spcBef>
                <a:spcPts val="0"/>
              </a:spcBef>
              <a:spcAft>
                <a:spcPts val="0"/>
              </a:spcAft>
              <a:buFont typeface="+mj-lt"/>
              <a:buAutoNum type="arabicPeriod" startAt="4"/>
            </a:pPr>
            <a:endParaRPr lang="nl-NL" sz="2200" b="0" i="0" u="none" strike="noStrike" dirty="0">
              <a:solidFill>
                <a:schemeClr val="bg1"/>
              </a:solidFill>
              <a:effectLst/>
              <a:latin typeface="Montserrat" pitchFamily="2" charset="77"/>
            </a:endParaRP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vind je ervan?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Kan je hier op dansen?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Hoe zou het anders kunnen? (soms is het een kwestie van tempo. Of van het verwijderen van al te drukken patroontjes).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was moeilijk?</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was leuk en gaaf?</a:t>
            </a:r>
          </a:p>
          <a:p>
            <a:br>
              <a:rPr lang="nl-NL" sz="2200" b="0" i="0" u="none" strike="noStrike" dirty="0">
                <a:solidFill>
                  <a:schemeClr val="bg1"/>
                </a:solidFill>
                <a:effectLst/>
                <a:latin typeface="Montserrat" pitchFamily="2" charset="77"/>
              </a:rPr>
            </a:br>
            <a:r>
              <a:rPr lang="nl-NL" sz="2200" b="1" i="0" u="none" strike="noStrike" dirty="0">
                <a:solidFill>
                  <a:schemeClr val="bg1"/>
                </a:solidFill>
                <a:effectLst/>
                <a:latin typeface="Montserrat" pitchFamily="2" charset="77"/>
              </a:rPr>
              <a:t>Volgende keer gaan we aan de hand van een muziek </a:t>
            </a:r>
            <a:r>
              <a:rPr lang="nl-NL" sz="2200" b="1" i="0" u="none" strike="noStrike" dirty="0" err="1">
                <a:solidFill>
                  <a:schemeClr val="bg1"/>
                </a:solidFill>
                <a:effectLst/>
                <a:latin typeface="Montserrat" pitchFamily="2" charset="77"/>
              </a:rPr>
              <a:t>sequencer</a:t>
            </a:r>
            <a:r>
              <a:rPr lang="nl-NL" sz="2200" b="1" i="0" u="none" strike="noStrike" dirty="0">
                <a:solidFill>
                  <a:schemeClr val="bg1"/>
                </a:solidFill>
                <a:effectLst/>
                <a:latin typeface="Montserrat" pitchFamily="2" charset="77"/>
              </a:rPr>
              <a:t> muziek maken. ‘</a:t>
            </a:r>
            <a:r>
              <a:rPr lang="nl-NL" sz="2200" b="1" i="1" u="none" strike="noStrike" dirty="0">
                <a:solidFill>
                  <a:schemeClr val="bg1"/>
                </a:solidFill>
                <a:effectLst/>
                <a:latin typeface="Montserrat" pitchFamily="2" charset="77"/>
              </a:rPr>
              <a:t>Een </a:t>
            </a:r>
            <a:r>
              <a:rPr lang="nl-NL" sz="2200" b="1" i="1" u="none" strike="noStrike" dirty="0" err="1">
                <a:solidFill>
                  <a:schemeClr val="bg1"/>
                </a:solidFill>
                <a:effectLst/>
                <a:latin typeface="Montserrat" pitchFamily="2" charset="77"/>
              </a:rPr>
              <a:t>sequencer</a:t>
            </a:r>
            <a:r>
              <a:rPr lang="nl-NL" sz="2200" b="1" i="1" u="none" strike="noStrike" dirty="0">
                <a:solidFill>
                  <a:schemeClr val="bg1"/>
                </a:solidFill>
                <a:effectLst/>
                <a:latin typeface="Montserrat" pitchFamily="2" charset="77"/>
              </a:rPr>
              <a:t> is een lijstje opdrachten voor je computer, en je zegt: ‘computer, eerst wil ik dat je deze toon speelt, en dan die, en dan die’</a:t>
            </a:r>
            <a:br>
              <a:rPr lang="nl-NL" sz="2400" dirty="0"/>
            </a:br>
            <a:br>
              <a:rPr lang="nl-NL" sz="2400" dirty="0"/>
            </a:b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2223177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8291</TotalTime>
  <Words>563</Words>
  <Application>Microsoft Office PowerPoint</Application>
  <PresentationFormat>Breedbeeld</PresentationFormat>
  <Paragraphs>86</Paragraphs>
  <Slides>10</Slides>
  <Notes>3</Notes>
  <HiddenSlides>0</HiddenSlides>
  <MMClips>3</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Calibri</vt:lpstr>
      <vt:lpstr>Calibri Light</vt:lpstr>
      <vt:lpstr>Comfortaa</vt:lpstr>
      <vt:lpstr>Montserrat</vt:lpstr>
      <vt:lpstr>Montserrat Regular</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7</cp:revision>
  <dcterms:created xsi:type="dcterms:W3CDTF">2023-02-14T14:37:14Z</dcterms:created>
  <dcterms:modified xsi:type="dcterms:W3CDTF">2023-03-29T07:42:08Z</dcterms:modified>
</cp:coreProperties>
</file>