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91" r:id="rId2"/>
    <p:sldId id="292" r:id="rId3"/>
    <p:sldId id="293" r:id="rId4"/>
    <p:sldId id="294" r:id="rId5"/>
    <p:sldId id="295" r:id="rId6"/>
    <p:sldId id="296" r:id="rId7"/>
    <p:sldId id="297" r:id="rId8"/>
    <p:sldId id="298" r:id="rId9"/>
    <p:sldId id="299" r:id="rId10"/>
    <p:sldId id="300" r:id="rId11"/>
    <p:sldId id="301" r:id="rId1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7" autoAdjust="0"/>
    <p:restoredTop sz="93250"/>
  </p:normalViewPr>
  <p:slideViewPr>
    <p:cSldViewPr snapToGrid="0" snapToObjects="1">
      <p:cViewPr varScale="1">
        <p:scale>
          <a:sx n="84" d="100"/>
          <a:sy n="84" d="100"/>
        </p:scale>
        <p:origin x="45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DFB3-A0D8-8A4F-AF92-7B73231774A7}" type="datetimeFigureOut">
              <a:rPr lang="en-NL" smtClean="0"/>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89B6-F7AF-4E4C-91E7-D49D37C68759}" type="slidenum">
              <a:rPr lang="en-NL" smtClean="0"/>
              <a:t>‹nr.›</a:t>
            </a:fld>
            <a:endParaRPr lang="en-NL"/>
          </a:p>
        </p:txBody>
      </p:sp>
    </p:spTree>
    <p:extLst>
      <p:ext uri="{BB962C8B-B14F-4D97-AF65-F5344CB8AC3E}">
        <p14:creationId xmlns:p14="http://schemas.microsoft.com/office/powerpoint/2010/main" val="5179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a:t>
            </a:fld>
            <a:endParaRPr lang="nl-NL"/>
          </a:p>
        </p:txBody>
      </p:sp>
    </p:spTree>
    <p:extLst>
      <p:ext uri="{BB962C8B-B14F-4D97-AF65-F5344CB8AC3E}">
        <p14:creationId xmlns:p14="http://schemas.microsoft.com/office/powerpoint/2010/main" val="351740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11</a:t>
            </a:fld>
            <a:endParaRPr lang="nl-NL"/>
          </a:p>
        </p:txBody>
      </p:sp>
    </p:spTree>
    <p:extLst>
      <p:ext uri="{BB962C8B-B14F-4D97-AF65-F5344CB8AC3E}">
        <p14:creationId xmlns:p14="http://schemas.microsoft.com/office/powerpoint/2010/main" val="411969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3DFC-D3EC-A722-4C32-176DCD973D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A413C16-FC7E-5F08-D45B-E2E7CF9F3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9A3D563-3D16-E74B-3AFF-6EFD750FF33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78219802-2224-718F-97F3-2855ACEECCF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842BAF-4A9B-6C5F-F418-52BC762132E1}"/>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72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01D8-32C5-F4EA-9875-215C180D279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D4C4CD-CA02-ECD8-D0AF-E0BE62E0B7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66ABB06-300C-31A4-8E82-D4997EF22ACE}"/>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683AE0A3-717A-4D22-592F-A19C2F9F68D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F60FD8-1F00-F3E5-A92A-41D0AB80CDED}"/>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41546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4E966-54B2-7BE5-9BD1-45353C72F2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E6E2811-C69D-4DBB-FD62-F7459FF2C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CA290F8-3815-AF7F-7DB9-0F982E2FB418}"/>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25F502-2ACA-6630-F317-59D54C2BC9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05E845C-2B10-69C0-D5CE-2B59EFC3B26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1274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A40-2240-902D-C768-9A54E522A2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E823AF-B208-416D-3609-111D3549D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5F58B81-4CD1-EE11-C23C-126D1ED8E49F}"/>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483D5637-C48A-C343-36A9-97FAF415712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59EC68-BDDB-1103-F176-62EEB4F2CC4C}"/>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4834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EE74-D77B-DFAC-A2F3-081A24C150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4119BA2A-D7ED-A2F2-DFD4-0E728C6F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DDD29F-1106-FE45-D1FE-4DE32F9F4F1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ED2FD5-9CC9-E617-BE10-CAF85BA495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6F0A74B-D467-7794-6E55-2253190D748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5203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6F00-DD7C-AEE6-A2DC-4369AFC443D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7EF0782-3DFE-ACDF-8083-4EBAB2A63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6BE4A12-9608-8420-BB0B-03B6FD67A7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A04174D-C9ED-A2AF-5C29-1885E2352DFC}"/>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EB5ED9-0182-B610-23F0-F57A8551FB7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7090F52-A321-89AD-96A9-017FAE3EAC5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79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9DC-ED1A-9F2B-C024-E5A2F089F7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14429F-2F6C-C66D-F1A3-2B73076F0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336736-77D5-F22E-8741-94DF85090E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940B937-17EB-2951-5D96-A1F9CA80D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1DFE6B-3DCE-8177-3A3D-2957294050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D8A7396-E36E-69F0-85CD-D09B05CF398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8" name="Footer Placeholder 7">
            <a:extLst>
              <a:ext uri="{FF2B5EF4-FFF2-40B4-BE49-F238E27FC236}">
                <a16:creationId xmlns:a16="http://schemas.microsoft.com/office/drawing/2014/main" id="{5DD61052-3E94-0312-9909-43CCB77DF91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DC477BCA-DE83-33B5-42C1-A017F0D6F398}"/>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6595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61D-E687-9454-1B99-2ACB8433D077}"/>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7D99445-96E5-57E8-A4C6-2B1DF1227BCD}"/>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4" name="Footer Placeholder 3">
            <a:extLst>
              <a:ext uri="{FF2B5EF4-FFF2-40B4-BE49-F238E27FC236}">
                <a16:creationId xmlns:a16="http://schemas.microsoft.com/office/drawing/2014/main" id="{0ACB3391-6ED4-FDA8-8A20-741939C4CB2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C00875D-6F3B-2226-366A-0E09008B2754}"/>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91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07159-B8F4-B485-2485-8647A6A43E97}"/>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3" name="Footer Placeholder 2">
            <a:extLst>
              <a:ext uri="{FF2B5EF4-FFF2-40B4-BE49-F238E27FC236}">
                <a16:creationId xmlns:a16="http://schemas.microsoft.com/office/drawing/2014/main" id="{C325D764-42D8-DE9C-DA59-C482233CFDB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9BB8C8-D525-21BB-A542-3CD751C8E8A7}"/>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335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BF0-1894-3FA6-211F-8CBAF3965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71D2EB4-01F4-5560-BB45-33D89AF5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AF1947-9B5B-8568-4B84-6ED3153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159B3-046F-1B6C-8AAE-BA68A0EF5002}"/>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4CEF5F-F222-7F33-ACB4-0464DF3AD87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2EC368D-94DC-9935-DA8E-E8162AD19459}"/>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136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F-BC3B-BB76-91B5-97195E33E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DA1A56B-396B-2187-E988-36E1FAD0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B18B2A9-B4B7-0982-A8D2-62FD19755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17046C-5244-044F-6E1B-F6BDAB098F16}"/>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FF49E5B8-2ED5-8BF7-7197-036CB5254A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519CD4C-63AC-9B34-6986-D6330B6D262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74670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545-E0FE-2FD7-AE65-B79D995B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E0D9F1D-0DCE-4DCF-187D-D7CC5F5FA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4DB5513-1846-AAE2-2885-CBEE4488B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6477C45-98A2-4BEC-9C6A-0C4127D9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2A778AF-F9A1-7D25-D3AB-E30102B5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5F02-04B8-954E-8F6A-76895C46C291}" type="slidenum">
              <a:rPr lang="en-NL" smtClean="0"/>
              <a:t>‹nr.›</a:t>
            </a:fld>
            <a:endParaRPr lang="en-NL"/>
          </a:p>
        </p:txBody>
      </p:sp>
    </p:spTree>
    <p:extLst>
      <p:ext uri="{BB962C8B-B14F-4D97-AF65-F5344CB8AC3E}">
        <p14:creationId xmlns:p14="http://schemas.microsoft.com/office/powerpoint/2010/main" val="24129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d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jeugdjournaal.nl/artikel/2327619-katy-perry-hoeft-toch-geen-boete-te-betalen.html?ext=htm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s://jeugdjournaal.nl/artikel/2327619-katy-perry-hoeft-toch-geen-boete-te-betalen.html?ext=html" TargetMode="External"/><Relationship Id="rId2" Type="http://schemas.openxmlformats.org/officeDocument/2006/relationships/slideLayout" Target="../slideLayouts/slideLayout2.xml"/><Relationship Id="rId1" Type="http://schemas.openxmlformats.org/officeDocument/2006/relationships/video" Target="https://www.youtube.com/embed/Aw70LqYUUCY?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scratch.mit.edu/projects/12069476/" TargetMode="External"/><Relationship Id="rId13" Type="http://schemas.openxmlformats.org/officeDocument/2006/relationships/hyperlink" Target="https://scratch.mit.edu/projects/78334714/" TargetMode="External"/><Relationship Id="rId3" Type="http://schemas.openxmlformats.org/officeDocument/2006/relationships/image" Target="../media/image4.png"/><Relationship Id="rId7" Type="http://schemas.openxmlformats.org/officeDocument/2006/relationships/hyperlink" Target="https://scratch.mit.edu/projects/106534506/" TargetMode="External"/><Relationship Id="rId12" Type="http://schemas.openxmlformats.org/officeDocument/2006/relationships/hyperlink" Target="https://scratch.mit.edu/projects/208231078/" TargetMode="External"/><Relationship Id="rId17" Type="http://schemas.openxmlformats.org/officeDocument/2006/relationships/image" Target="../media/image11.png"/><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scratch.mit.edu/projects/784403448/" TargetMode="External"/><Relationship Id="rId11" Type="http://schemas.openxmlformats.org/officeDocument/2006/relationships/hyperlink" Target="https://scratch.mit.edu/projects/136263666/" TargetMode="External"/><Relationship Id="rId5" Type="http://schemas.openxmlformats.org/officeDocument/2006/relationships/image" Target="../media/image6.png"/><Relationship Id="rId15" Type="http://schemas.openxmlformats.org/officeDocument/2006/relationships/image" Target="../media/image9.png"/><Relationship Id="rId10" Type="http://schemas.openxmlformats.org/officeDocument/2006/relationships/hyperlink" Target="https://scratch.mit.edu/projects/83184714/" TargetMode="External"/><Relationship Id="rId4" Type="http://schemas.openxmlformats.org/officeDocument/2006/relationships/image" Target="../media/image5.png"/><Relationship Id="rId9" Type="http://schemas.openxmlformats.org/officeDocument/2006/relationships/hyperlink" Target="https://scratch.mit.edu/projects/392306005/" TargetMode="External"/><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10054932" cy="1733680"/>
          </a:xfrm>
          <a:prstGeom prst="rect">
            <a:avLst/>
          </a:prstGeom>
          <a:noFill/>
        </p:spPr>
        <p:txBody>
          <a:bodyPr wrap="none" rtlCol="0">
            <a:spAutoFit/>
          </a:bodyPr>
          <a:lstStyle/>
          <a:p>
            <a:r>
              <a:rPr lang="nl-NL" sz="5333" dirty="0">
                <a:solidFill>
                  <a:schemeClr val="bg1"/>
                </a:solidFill>
                <a:latin typeface="Comfortaa"/>
                <a:cs typeface="Comfortaa"/>
              </a:rPr>
              <a:t>Hergebruiken van bestaande </a:t>
            </a:r>
          </a:p>
          <a:p>
            <a:r>
              <a:rPr lang="nl-NL" sz="5333" dirty="0">
                <a:solidFill>
                  <a:schemeClr val="bg1"/>
                </a:solidFill>
                <a:latin typeface="Comfortaa"/>
                <a:cs typeface="Comfortaa"/>
              </a:rPr>
              <a:t>muziek</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7.2</a:t>
            </a:r>
            <a:endParaRPr lang="en-NL" sz="2400" b="1" dirty="0"/>
          </a:p>
        </p:txBody>
      </p:sp>
    </p:spTree>
    <p:extLst>
      <p:ext uri="{BB962C8B-B14F-4D97-AF65-F5344CB8AC3E}">
        <p14:creationId xmlns:p14="http://schemas.microsoft.com/office/powerpoint/2010/main" val="274201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laat de samples aan elkaar horen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091575"/>
            <a:ext cx="9698752" cy="4555093"/>
          </a:xfrm>
          <a:prstGeom prst="rect">
            <a:avLst/>
          </a:prstGeom>
          <a:noFill/>
        </p:spPr>
        <p:txBody>
          <a:bodyPr wrap="square" rtlCol="0">
            <a:spAutoFit/>
          </a:bodyPr>
          <a:lstStyle/>
          <a:p>
            <a:pPr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algn="l" rtl="0" fontAlgn="base">
              <a:spcBef>
                <a:spcPts val="0"/>
              </a:spcBef>
              <a:spcAft>
                <a:spcPts val="0"/>
              </a:spcAft>
            </a:pPr>
            <a:r>
              <a:rPr lang="nl-NL" sz="2200" b="0" i="0" u="none" strike="noStrike" dirty="0">
                <a:solidFill>
                  <a:schemeClr val="bg1"/>
                </a:solidFill>
                <a:effectLst/>
                <a:latin typeface="Montserrat" pitchFamily="2" charset="77"/>
              </a:rPr>
              <a:t>Laat vier stukjes horen die het best bij elkaar passen. </a:t>
            </a:r>
          </a:p>
          <a:p>
            <a:pPr marL="4572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vind je ervan? </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Kun je hierop dansen? </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Hoe zou het anders kunnen? </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vond je leuk?</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vond je niet zo leuk?</a:t>
            </a:r>
          </a:p>
          <a:p>
            <a:pPr marL="457200" algn="l" rtl="0" fontAlgn="base">
              <a:spcBef>
                <a:spcPts val="0"/>
              </a:spcBef>
              <a:spcAft>
                <a:spcPts val="0"/>
              </a:spcAft>
            </a:pPr>
            <a:br>
              <a:rPr lang="nl-NL" sz="2200" b="0" i="0" u="none" strike="noStrike" dirty="0">
                <a:solidFill>
                  <a:schemeClr val="bg1"/>
                </a:solidFill>
                <a:effectLst/>
                <a:latin typeface="Montserrat" pitchFamily="2" charset="77"/>
              </a:rPr>
            </a:br>
            <a:r>
              <a:rPr lang="nl-NL" sz="2200" b="1" i="0" u="none" strike="noStrike" dirty="0">
                <a:solidFill>
                  <a:schemeClr val="bg1"/>
                </a:solidFill>
                <a:effectLst/>
                <a:latin typeface="Montserrat" pitchFamily="2" charset="77"/>
              </a:rPr>
              <a:t>Volgende keer gaan we zelf een sampler maken.</a:t>
            </a:r>
            <a:endParaRPr lang="nl-NL" sz="2200" b="0" i="0" u="none" strike="noStrike" dirty="0">
              <a:solidFill>
                <a:schemeClr val="bg1"/>
              </a:solidFill>
              <a:effectLst/>
              <a:latin typeface="Montserrat" pitchFamily="2" charset="77"/>
            </a:endParaRPr>
          </a:p>
          <a:p>
            <a:br>
              <a:rPr lang="nl-NL" sz="2400" dirty="0"/>
            </a:br>
            <a:br>
              <a:rPr lang="nl-NL" sz="2400" dirty="0"/>
            </a:b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83081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187148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5484771"/>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Jullie gaan met elkaar filosoferen over het hergebruiken van bestaande muziek. En vervolgens gaan jullie muziek maken in scratch.</a:t>
            </a:r>
          </a:p>
          <a:p>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144655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Hergebruiken van bestaande muziek</a:t>
            </a:r>
          </a:p>
          <a:p>
            <a:endParaRPr lang="nl-NL" sz="2400" dirty="0"/>
          </a:p>
        </p:txBody>
      </p:sp>
    </p:spTree>
    <p:extLst>
      <p:ext uri="{BB962C8B-B14F-4D97-AF65-F5344CB8AC3E}">
        <p14:creationId xmlns:p14="http://schemas.microsoft.com/office/powerpoint/2010/main" val="299194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7.2</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137366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5156459" cy="306071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Inspiratie of jatten?</a:t>
            </a:r>
          </a:p>
          <a:p>
            <a:r>
              <a:rPr lang="nl-NL" sz="4267" baseline="30000" dirty="0">
                <a:solidFill>
                  <a:srgbClr val="FFFFFF"/>
                </a:solidFill>
                <a:latin typeface="Montserrat" pitchFamily="2" charset="77"/>
                <a:cs typeface="Montserrat Regular"/>
              </a:rPr>
              <a:t>(10 minuten)</a:t>
            </a:r>
          </a:p>
          <a:p>
            <a:r>
              <a:rPr lang="nl-NL" sz="2600" i="0" u="none" strike="noStrike" dirty="0">
                <a:solidFill>
                  <a:schemeClr val="bg1"/>
                </a:solidFill>
                <a:effectLst/>
                <a:latin typeface="Montserrat" pitchFamily="2" charset="77"/>
              </a:rPr>
              <a:t>Denk na over het verschil </a:t>
            </a:r>
            <a:br>
              <a:rPr lang="nl-NL" sz="2600" i="0" u="none" strike="noStrike" dirty="0">
                <a:solidFill>
                  <a:schemeClr val="bg1"/>
                </a:solidFill>
                <a:effectLst/>
                <a:latin typeface="Montserrat" pitchFamily="2" charset="77"/>
              </a:rPr>
            </a:br>
            <a:r>
              <a:rPr lang="nl-NL" sz="2600" i="0" u="none" strike="noStrike" dirty="0">
                <a:solidFill>
                  <a:schemeClr val="bg1"/>
                </a:solidFill>
                <a:effectLst/>
                <a:latin typeface="Montserrat" pitchFamily="2" charset="77"/>
              </a:rPr>
              <a:t>tussen inspiratie en jatten in de muziekwereld.</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93162" y="3581232"/>
            <a:ext cx="9244608" cy="2123658"/>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Lees samen het artikel en bekijk het item van het Jeugdjournaal. Daarin gaat het over een rechtszaak waarbij </a:t>
            </a:r>
            <a:r>
              <a:rPr lang="nl-NL" sz="2200" b="0" i="0" u="none" strike="noStrike" dirty="0" err="1">
                <a:solidFill>
                  <a:schemeClr val="bg1"/>
                </a:solidFill>
                <a:effectLst/>
                <a:latin typeface="Montserrat" pitchFamily="2" charset="77"/>
              </a:rPr>
              <a:t>Katy</a:t>
            </a:r>
            <a:r>
              <a:rPr lang="nl-NL" sz="2200" b="0" i="0" u="none" strike="noStrike" dirty="0">
                <a:solidFill>
                  <a:schemeClr val="bg1"/>
                </a:solidFill>
                <a:effectLst/>
                <a:latin typeface="Montserrat" pitchFamily="2" charset="77"/>
              </a:rPr>
              <a:t> Perry werd aangeklaagd omdat ze onderdelen van een ander liedje gebruikt zou hebben in haar eigen liedje. In het fragment komen ook andere voorbeelden daarvan aan langs.</a:t>
            </a:r>
            <a:br>
              <a:rPr lang="nl-NL" sz="2200" b="0" i="0" u="none"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br>
            <a:endParaRPr lang="nl-NL" sz="2200" b="0" i="0" u="none" strike="noStrike" dirty="0">
              <a:solidFill>
                <a:schemeClr val="bg1"/>
              </a:solidFill>
              <a:effectLst/>
              <a:latin typeface="Montserrat" pitchFamily="2" charset="77"/>
            </a:endParaRPr>
          </a:p>
        </p:txBody>
      </p:sp>
      <p:sp>
        <p:nvSpPr>
          <p:cNvPr id="9" name="Rechthoek 3">
            <a:extLst>
              <a:ext uri="{FF2B5EF4-FFF2-40B4-BE49-F238E27FC236}">
                <a16:creationId xmlns:a16="http://schemas.microsoft.com/office/drawing/2014/main" id="{54CCE12C-CDC7-FFCD-7073-80912F1C2EC6}"/>
              </a:ext>
            </a:extLst>
          </p:cNvPr>
          <p:cNvSpPr/>
          <p:nvPr/>
        </p:nvSpPr>
        <p:spPr>
          <a:xfrm>
            <a:off x="7784194" y="1766880"/>
            <a:ext cx="2850491" cy="73343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EEF39F26-36E7-5B0F-1BD8-8CE723E3B4B6}"/>
              </a:ext>
            </a:extLst>
          </p:cNvPr>
          <p:cNvSpPr txBox="1"/>
          <p:nvPr/>
        </p:nvSpPr>
        <p:spPr>
          <a:xfrm>
            <a:off x="7784194" y="1806980"/>
            <a:ext cx="3832073" cy="923330"/>
          </a:xfrm>
          <a:prstGeom prst="rect">
            <a:avLst/>
          </a:prstGeom>
          <a:noFill/>
        </p:spPr>
        <p:txBody>
          <a:bodyPr wrap="square" rtlCol="0">
            <a:spAutoFit/>
          </a:bodyPr>
          <a:lstStyle/>
          <a:p>
            <a:r>
              <a:rPr lang="nl-NL" sz="1200" b="0" i="0" u="sng"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t>https://jeugdjournaal.nl/artikel/2327619-katy-perry-hoeft-toch-geen-boete-te-betalen.html?ext=html</a:t>
            </a:r>
            <a:br>
              <a:rPr lang="nl-NL" sz="1800" b="0" i="0" u="none"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br>
            <a:endParaRPr lang="en-NL" dirty="0"/>
          </a:p>
        </p:txBody>
      </p:sp>
    </p:spTree>
    <p:extLst>
      <p:ext uri="{BB962C8B-B14F-4D97-AF65-F5344CB8AC3E}">
        <p14:creationId xmlns:p14="http://schemas.microsoft.com/office/powerpoint/2010/main" val="113388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8045968" cy="1077218"/>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Inspiratie of jatten?</a:t>
            </a:r>
          </a:p>
          <a:p>
            <a:r>
              <a:rPr lang="nl-NL" sz="4400" baseline="30000" dirty="0">
                <a:solidFill>
                  <a:srgbClr val="FFFFFF"/>
                </a:solidFill>
                <a:latin typeface="Montserrat" pitchFamily="2" charset="77"/>
                <a:cs typeface="Montserrat Regular"/>
              </a:rPr>
              <a:t>Denk na over de stelling:</a:t>
            </a: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1428122"/>
            <a:ext cx="8204650" cy="4647426"/>
          </a:xfrm>
          <a:prstGeom prst="rect">
            <a:avLst/>
          </a:prstGeom>
          <a:noFill/>
        </p:spPr>
        <p:txBody>
          <a:bodyPr wrap="square" rtlCol="0">
            <a:spAutoFit/>
          </a:bodyPr>
          <a:lstStyle/>
          <a:p>
            <a:pPr algn="l" rtl="0" fontAlgn="base">
              <a:spcBef>
                <a:spcPts val="0"/>
              </a:spcBef>
              <a:spcAft>
                <a:spcPts val="0"/>
              </a:spcAft>
            </a:pPr>
            <a:endParaRPr lang="nl-NL" sz="2200" b="0" i="0" u="none" strike="noStrike" dirty="0">
              <a:solidFill>
                <a:schemeClr val="bg1"/>
              </a:solidFill>
              <a:effectLst/>
              <a:latin typeface="Montserrat" pitchFamily="2" charset="77"/>
            </a:endParaRPr>
          </a:p>
          <a:p>
            <a:pPr algn="l" rtl="0" fontAlgn="base">
              <a:spcBef>
                <a:spcPts val="0"/>
              </a:spcBef>
              <a:spcAft>
                <a:spcPts val="0"/>
              </a:spcAft>
            </a:pPr>
            <a:br>
              <a:rPr lang="nl-NL" sz="2200" b="0" i="0" u="none" strike="noStrike" dirty="0">
                <a:solidFill>
                  <a:schemeClr val="bg1"/>
                </a:solidFill>
                <a:effectLst/>
                <a:latin typeface="Montserrat" pitchFamily="2" charset="77"/>
              </a:rPr>
            </a:br>
            <a:r>
              <a:rPr lang="nl-NL" sz="2200" b="1" i="0" u="none" strike="noStrike" dirty="0">
                <a:solidFill>
                  <a:schemeClr val="bg1"/>
                </a:solidFill>
                <a:effectLst/>
                <a:latin typeface="Montserrat" pitchFamily="2" charset="77"/>
              </a:rPr>
              <a:t>Je laten inspireren door andermans muziek is hetzelfde als jatten</a:t>
            </a:r>
            <a:br>
              <a:rPr lang="nl-NL" sz="2200" b="1" i="0" u="none" strike="noStrike" dirty="0">
                <a:solidFill>
                  <a:schemeClr val="bg1"/>
                </a:solidFill>
                <a:effectLst/>
                <a:latin typeface="Montserrat" pitchFamily="2" charset="77"/>
              </a:rPr>
            </a:b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De ene kant van het lokaal is het ‘eens’, en de andere kant van het lokaal is het ‘oneens’. Neem een positie in. Ertussenin mag ook. Waarom ben je het er mee eens en waarom ben je het er mee oneens? Wat is het verschil tussen inspiratie en jatten? </a:t>
            </a:r>
          </a:p>
          <a:p>
            <a:br>
              <a:rPr lang="nl-NL" b="0" i="0" u="none" strike="noStrike" dirty="0">
                <a:solidFill>
                  <a:srgbClr val="000000"/>
                </a:solidFill>
                <a:effectLst/>
              </a:rPr>
            </a:br>
            <a:br>
              <a:rPr lang="nl-NL" dirty="0"/>
            </a:br>
            <a:endParaRPr lang="nl-NL" dirty="0"/>
          </a:p>
        </p:txBody>
      </p:sp>
    </p:spTree>
    <p:extLst>
      <p:ext uri="{BB962C8B-B14F-4D97-AF65-F5344CB8AC3E}">
        <p14:creationId xmlns:p14="http://schemas.microsoft.com/office/powerpoint/2010/main" val="227047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3173626"/>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Sampling</a:t>
            </a:r>
          </a:p>
          <a:p>
            <a:r>
              <a:rPr lang="nl-NL" sz="4267" baseline="30000" dirty="0">
                <a:solidFill>
                  <a:srgbClr val="FFFFFF"/>
                </a:solidFill>
                <a:latin typeface="Montserrat" pitchFamily="2" charset="77"/>
                <a:cs typeface="Montserrat Regular"/>
              </a:rPr>
              <a:t>(5 minuten)</a:t>
            </a:r>
          </a:p>
          <a:p>
            <a:r>
              <a:rPr lang="nl-NL" sz="4267" baseline="30000" dirty="0">
                <a:solidFill>
                  <a:srgbClr val="FFFFFF"/>
                </a:solidFill>
                <a:latin typeface="Montserrat" pitchFamily="2" charset="77"/>
                <a:cs typeface="Montserrat Regular"/>
              </a:rPr>
              <a:t>Bekijk deze video waar gesampeld wordt en ontdek wat sampling is</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849059"/>
            <a:ext cx="10014209" cy="3816429"/>
          </a:xfrm>
          <a:prstGeom prst="rect">
            <a:avLst/>
          </a:prstGeom>
          <a:noFill/>
        </p:spPr>
        <p:txBody>
          <a:bodyPr wrap="square" rtlCol="0">
            <a:spAutoFit/>
          </a:bodyPr>
          <a:lstStyle/>
          <a:p>
            <a:pPr marL="342900" indent="-34290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Een ‘sampler’ is een apparaat waar je stukjes geluid</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in stopt die je dan weer kunt gebruiken. </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Bekijk deze video van 0:15 tot 1:14.</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Wat doet de muzikant?</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Bekijk nu de video van 1:15 tot 2:17. </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Hij heeft dus nu al die korte stukjes van de eerste plaat een fijn drumritme gemaakt. </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Laat het filmpje lopen van 2:18 tot 3:00.</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Wat deed de artiest?</a:t>
            </a:r>
            <a:endParaRPr lang="nl-NL" sz="2200"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br>
              <a:rPr lang="nl-NL" sz="2200" b="0" i="0" u="none"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br>
            <a:endParaRPr lang="nl-NL" sz="2200" b="0" i="0" u="none" strike="noStrike" dirty="0">
              <a:solidFill>
                <a:schemeClr val="bg1"/>
              </a:solidFill>
              <a:effectLst/>
              <a:latin typeface="Montserrat" pitchFamily="2" charset="77"/>
            </a:endParaRPr>
          </a:p>
        </p:txBody>
      </p:sp>
      <p:sp>
        <p:nvSpPr>
          <p:cNvPr id="3" name="Rechthoek 3">
            <a:extLst>
              <a:ext uri="{FF2B5EF4-FFF2-40B4-BE49-F238E27FC236}">
                <a16:creationId xmlns:a16="http://schemas.microsoft.com/office/drawing/2014/main" id="{1CD91CEB-A6C9-9992-F3EE-C1A48FF4D396}"/>
              </a:ext>
            </a:extLst>
          </p:cNvPr>
          <p:cNvSpPr/>
          <p:nvPr/>
        </p:nvSpPr>
        <p:spPr>
          <a:xfrm>
            <a:off x="6397607" y="118524"/>
            <a:ext cx="2336801" cy="144677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 name="Online Media 1" descr="Classic Hip Hop Jazz Sample Beat Making Video Old School 90s">
            <a:hlinkClick r:id="" action="ppaction://media"/>
            <a:extLst>
              <a:ext uri="{FF2B5EF4-FFF2-40B4-BE49-F238E27FC236}">
                <a16:creationId xmlns:a16="http://schemas.microsoft.com/office/drawing/2014/main" id="{2A738709-E5EF-2B27-1AE7-4D76C9CD32B4}"/>
              </a:ext>
            </a:extLst>
          </p:cNvPr>
          <p:cNvPicPr>
            <a:picLocks noRot="1" noChangeAspect="1"/>
          </p:cNvPicPr>
          <p:nvPr>
            <a:videoFile r:link="rId1"/>
          </p:nvPr>
        </p:nvPicPr>
        <p:blipFill>
          <a:blip r:embed="rId8"/>
          <a:stretch>
            <a:fillRect/>
          </a:stretch>
        </p:blipFill>
        <p:spPr>
          <a:xfrm>
            <a:off x="6552853" y="256682"/>
            <a:ext cx="2082264" cy="1176479"/>
          </a:xfrm>
          <a:prstGeom prst="rect">
            <a:avLst/>
          </a:prstGeom>
        </p:spPr>
      </p:pic>
      <p:cxnSp>
        <p:nvCxnSpPr>
          <p:cNvPr id="25" name="Straight Arrow Connector 24">
            <a:extLst>
              <a:ext uri="{FF2B5EF4-FFF2-40B4-BE49-F238E27FC236}">
                <a16:creationId xmlns:a16="http://schemas.microsoft.com/office/drawing/2014/main" id="{3046AA91-11C3-FF1D-F262-C4FF6FAE47F5}"/>
              </a:ext>
            </a:extLst>
          </p:cNvPr>
          <p:cNvCxnSpPr>
            <a:cxnSpLocks/>
          </p:cNvCxnSpPr>
          <p:nvPr/>
        </p:nvCxnSpPr>
        <p:spPr>
          <a:xfrm flipV="1">
            <a:off x="5072063" y="1171575"/>
            <a:ext cx="1125537" cy="685800"/>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86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Groepsdiscussie</a:t>
            </a:r>
          </a:p>
          <a:p>
            <a:r>
              <a:rPr lang="nl-NL" sz="4267" baseline="30000" dirty="0">
                <a:solidFill>
                  <a:srgbClr val="FFFFFF"/>
                </a:solidFill>
                <a:latin typeface="Montserrat" pitchFamily="2" charset="77"/>
                <a:cs typeface="Montserrat Regular"/>
              </a:rPr>
              <a:t>(5 minuten)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7" y="2342308"/>
            <a:ext cx="8899784" cy="3477875"/>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Was dit muziek</a:t>
            </a:r>
            <a:r>
              <a:rPr lang="nl-NL" sz="2200" b="0" i="0" u="none" strike="noStrike">
                <a:solidFill>
                  <a:schemeClr val="bg1"/>
                </a:solidFill>
                <a:effectLst/>
                <a:latin typeface="Montserrat" pitchFamily="2" charset="77"/>
              </a:rPr>
              <a:t>? </a:t>
            </a: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Wanneer is muziek eigenlijk origineel? </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Mag je muziekfragmentjes van anderen ‘stelen’ zoals hij doet? </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Van wie is het nieuwe muziekstuk? Van de man die de plaat maakte of de man die het in stukjes hakt en opnieuw in elkaar zet? Of van allebei?</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Vanaf wanneer is een muziekstuk ‘gejat’? Geldt dat wel voor die melodietjes en niet voor de drumgeluiden?</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169988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790572"/>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Expirimenteren</a:t>
            </a:r>
            <a:r>
              <a:rPr lang="nl-NL" sz="4800" b="1" baseline="30000" dirty="0">
                <a:solidFill>
                  <a:srgbClr val="FFFFFF"/>
                </a:solidFill>
                <a:latin typeface="Montserrat" pitchFamily="2" charset="77"/>
                <a:cs typeface="Montserrat Regular"/>
              </a:rPr>
              <a:t> en bekijken van samplers in scratch</a:t>
            </a:r>
          </a:p>
          <a:p>
            <a:r>
              <a:rPr lang="nl-NL" sz="4267" baseline="30000" dirty="0">
                <a:solidFill>
                  <a:srgbClr val="FFFFFF"/>
                </a:solidFill>
                <a:latin typeface="Montserrat" pitchFamily="2" charset="77"/>
                <a:cs typeface="Montserrat Regular"/>
              </a:rPr>
              <a:t>(15 minuten)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342308"/>
            <a:ext cx="9265543" cy="1785104"/>
          </a:xfrm>
          <a:prstGeom prst="rect">
            <a:avLst/>
          </a:prstGeom>
          <a:noFill/>
        </p:spPr>
        <p:txBody>
          <a:bodyPr wrap="square" rtlCol="0">
            <a:spAutoFit/>
          </a:bodyPr>
          <a:lstStyle/>
          <a:p>
            <a:pPr algn="l" rtl="0" fontAlgn="base">
              <a:spcBef>
                <a:spcPts val="0"/>
              </a:spcBef>
              <a:spcAft>
                <a:spcPts val="0"/>
              </a:spcAft>
            </a:pPr>
            <a:r>
              <a:rPr lang="nl-NL" sz="2200" i="0" u="none" strike="noStrike" dirty="0">
                <a:solidFill>
                  <a:schemeClr val="bg1"/>
                </a:solidFill>
                <a:effectLst/>
                <a:latin typeface="Montserrat" pitchFamily="2" charset="77"/>
              </a:rPr>
              <a:t>Jullie gaan met het programma scratch oefenen. In dit programma gaan jullie een aantal samplers bekijken, waarmee jullie experimenteren. Kies uit de samplers één sampler. Zoek vier stukjes die goed bij elkaar passen. De scratch programma’s zijn:</a:t>
            </a:r>
          </a:p>
        </p:txBody>
      </p:sp>
      <p:sp>
        <p:nvSpPr>
          <p:cNvPr id="2" name="Rechthoek 3">
            <a:extLst>
              <a:ext uri="{FF2B5EF4-FFF2-40B4-BE49-F238E27FC236}">
                <a16:creationId xmlns:a16="http://schemas.microsoft.com/office/drawing/2014/main" id="{5C0CE712-2F14-7772-4B19-2DDC64CA441E}"/>
              </a:ext>
            </a:extLst>
          </p:cNvPr>
          <p:cNvSpPr/>
          <p:nvPr/>
        </p:nvSpPr>
        <p:spPr>
          <a:xfrm>
            <a:off x="5315674" y="3961465"/>
            <a:ext cx="4008120" cy="165220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3FB1D768-DB34-23CF-102C-955FD070F6EF}"/>
              </a:ext>
            </a:extLst>
          </p:cNvPr>
          <p:cNvSpPr txBox="1"/>
          <p:nvPr/>
        </p:nvSpPr>
        <p:spPr>
          <a:xfrm>
            <a:off x="5003600" y="4016912"/>
            <a:ext cx="4429999" cy="1754326"/>
          </a:xfrm>
          <a:prstGeom prst="rect">
            <a:avLst/>
          </a:prstGeom>
          <a:noFill/>
        </p:spPr>
        <p:txBody>
          <a:bodyPr wrap="square" rtlCol="0">
            <a:spAutoFit/>
          </a:bodyPr>
          <a:lstStyle/>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t>https://scratch.mit.edu/projects/784403448</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https://scratch.mit.edu/projects/106534506/</a:t>
            </a:r>
            <a:endParaRPr lang="en-GB" sz="1200" b="0" i="0" u="none" strike="noStrike" dirty="0">
              <a:solidFill>
                <a:schemeClr val="bg1"/>
              </a:solidFill>
              <a:effectLst/>
              <a:latin typeface="Montserrat" pitchFamily="2" charset="77"/>
            </a:endParaRP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https://scratch.mit.edu/projects/12069476/</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9">
                  <a:extLst>
                    <a:ext uri="{A12FA001-AC4F-418D-AE19-62706E023703}">
                      <ahyp:hlinkClr xmlns:ahyp="http://schemas.microsoft.com/office/drawing/2018/hyperlinkcolor" val="tx"/>
                    </a:ext>
                  </a:extLst>
                </a:hlinkClick>
              </a:rPr>
              <a:t>https://scratch.mit.edu/projects/392306005/</a:t>
            </a:r>
            <a:endParaRPr lang="en-GB" sz="1200" b="0" i="0" u="none" strike="noStrike" dirty="0">
              <a:solidFill>
                <a:schemeClr val="bg1"/>
              </a:solidFill>
              <a:effectLst/>
              <a:latin typeface="Montserrat" pitchFamily="2" charset="77"/>
            </a:endParaRP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0">
                  <a:extLst>
                    <a:ext uri="{A12FA001-AC4F-418D-AE19-62706E023703}">
                      <ahyp:hlinkClr xmlns:ahyp="http://schemas.microsoft.com/office/drawing/2018/hyperlinkcolor" val="tx"/>
                    </a:ext>
                  </a:extLst>
                </a:hlinkClick>
              </a:rPr>
              <a:t>https://scratch.mit.edu/projects/83184714/</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1">
                  <a:extLst>
                    <a:ext uri="{A12FA001-AC4F-418D-AE19-62706E023703}">
                      <ahyp:hlinkClr xmlns:ahyp="http://schemas.microsoft.com/office/drawing/2018/hyperlinkcolor" val="tx"/>
                    </a:ext>
                  </a:extLst>
                </a:hlinkClick>
              </a:rPr>
              <a:t>https://scratch.mit.edu/projects/136263666/</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2">
                  <a:extLst>
                    <a:ext uri="{A12FA001-AC4F-418D-AE19-62706E023703}">
                      <ahyp:hlinkClr xmlns:ahyp="http://schemas.microsoft.com/office/drawing/2018/hyperlinkcolor" val="tx"/>
                    </a:ext>
                  </a:extLst>
                </a:hlinkClick>
              </a:rPr>
              <a:t>https://scratch.mit.edu/projects/208231078/</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3">
                  <a:extLst>
                    <a:ext uri="{A12FA001-AC4F-418D-AE19-62706E023703}">
                      <ahyp:hlinkClr xmlns:ahyp="http://schemas.microsoft.com/office/drawing/2018/hyperlinkcolor" val="tx"/>
                    </a:ext>
                  </a:extLst>
                </a:hlinkClick>
              </a:rPr>
              <a:t>https://scratch.mit.edu/projects/78334714/</a:t>
            </a:r>
            <a:r>
              <a:rPr lang="en-GB" sz="1200" b="0" i="0" u="none" strike="noStrike" dirty="0">
                <a:solidFill>
                  <a:schemeClr val="bg1"/>
                </a:solidFill>
                <a:effectLst/>
                <a:latin typeface="Montserrat" pitchFamily="2" charset="77"/>
              </a:rPr>
              <a:t>,</a:t>
            </a:r>
          </a:p>
          <a:p>
            <a:endParaRPr lang="en-NL" sz="1200" dirty="0"/>
          </a:p>
        </p:txBody>
      </p:sp>
      <p:cxnSp>
        <p:nvCxnSpPr>
          <p:cNvPr id="6" name="Straight Arrow Connector 5">
            <a:extLst>
              <a:ext uri="{FF2B5EF4-FFF2-40B4-BE49-F238E27FC236}">
                <a16:creationId xmlns:a16="http://schemas.microsoft.com/office/drawing/2014/main" id="{73F40DBD-A985-BAAD-B285-4D6D67C0315C}"/>
              </a:ext>
            </a:extLst>
          </p:cNvPr>
          <p:cNvCxnSpPr>
            <a:cxnSpLocks/>
          </p:cNvCxnSpPr>
          <p:nvPr/>
        </p:nvCxnSpPr>
        <p:spPr>
          <a:xfrm>
            <a:off x="3048000" y="3961465"/>
            <a:ext cx="2024063" cy="747695"/>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14" name="Rechthoek 3">
            <a:extLst>
              <a:ext uri="{FF2B5EF4-FFF2-40B4-BE49-F238E27FC236}">
                <a16:creationId xmlns:a16="http://schemas.microsoft.com/office/drawing/2014/main" id="{043C2334-8C85-15F1-19AE-67338CE96DD2}"/>
              </a:ext>
            </a:extLst>
          </p:cNvPr>
          <p:cNvSpPr/>
          <p:nvPr/>
        </p:nvSpPr>
        <p:spPr>
          <a:xfrm>
            <a:off x="9906000" y="3841497"/>
            <a:ext cx="1600616" cy="158000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26" name="Picture 2">
            <a:extLst>
              <a:ext uri="{FF2B5EF4-FFF2-40B4-BE49-F238E27FC236}">
                <a16:creationId xmlns:a16="http://schemas.microsoft.com/office/drawing/2014/main" id="{146A9A9F-E562-443A-E372-D55AC043ED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7478" y="3942274"/>
            <a:ext cx="654874" cy="6585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85E8FF1-B0C1-0962-B958-AAD8AB53A3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7385" y="4404411"/>
            <a:ext cx="470633" cy="436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F733EAF-5732-7867-CAB7-B9AB7BA0542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3276" t="1" b="1224"/>
          <a:stretch/>
        </p:blipFill>
        <p:spPr bwMode="auto">
          <a:xfrm>
            <a:off x="10761709" y="4661806"/>
            <a:ext cx="670080" cy="663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C6FC0179-3272-8D9F-7C9C-85EE6A4146F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87385" y="5153187"/>
            <a:ext cx="470633" cy="436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0E32431-FA99-9CDA-0867-AFC79F7CDC2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6725" r="54390" b="-6614"/>
          <a:stretch/>
        </p:blipFill>
        <p:spPr bwMode="auto">
          <a:xfrm>
            <a:off x="10027477" y="4661807"/>
            <a:ext cx="654874" cy="7199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ACDD87-01DD-40F7-A57A-AC4841AEEC10}"/>
              </a:ext>
            </a:extLst>
          </p:cNvPr>
          <p:cNvSpPr txBox="1"/>
          <p:nvPr/>
        </p:nvSpPr>
        <p:spPr>
          <a:xfrm>
            <a:off x="2395961" y="4410953"/>
            <a:ext cx="944489" cy="430887"/>
          </a:xfrm>
          <a:prstGeom prst="rect">
            <a:avLst/>
          </a:prstGeom>
          <a:noFill/>
        </p:spPr>
        <p:txBody>
          <a:bodyPr wrap="none" rtlCol="0">
            <a:spAutoFit/>
          </a:bodyPr>
          <a:lstStyle/>
          <a:p>
            <a:r>
              <a:rPr lang="en-NL" sz="2200" dirty="0">
                <a:solidFill>
                  <a:schemeClr val="bg1"/>
                </a:solidFill>
                <a:latin typeface="Montserrat" pitchFamily="2" charset="77"/>
              </a:rPr>
              <a:t>= aan</a:t>
            </a:r>
          </a:p>
        </p:txBody>
      </p:sp>
      <p:sp>
        <p:nvSpPr>
          <p:cNvPr id="13" name="TextBox 12">
            <a:extLst>
              <a:ext uri="{FF2B5EF4-FFF2-40B4-BE49-F238E27FC236}">
                <a16:creationId xmlns:a16="http://schemas.microsoft.com/office/drawing/2014/main" id="{38FA6760-C29A-1A47-9138-45DFE37B532E}"/>
              </a:ext>
            </a:extLst>
          </p:cNvPr>
          <p:cNvSpPr txBox="1"/>
          <p:nvPr/>
        </p:nvSpPr>
        <p:spPr>
          <a:xfrm>
            <a:off x="2395961" y="5206056"/>
            <a:ext cx="798617" cy="430887"/>
          </a:xfrm>
          <a:prstGeom prst="rect">
            <a:avLst/>
          </a:prstGeom>
          <a:noFill/>
        </p:spPr>
        <p:txBody>
          <a:bodyPr wrap="none" rtlCol="0">
            <a:spAutoFit/>
          </a:bodyPr>
          <a:lstStyle/>
          <a:p>
            <a:r>
              <a:rPr lang="en-NL" sz="2200" dirty="0">
                <a:solidFill>
                  <a:schemeClr val="bg1"/>
                </a:solidFill>
                <a:latin typeface="Montserrat" pitchFamily="2" charset="77"/>
              </a:rPr>
              <a:t>= uit</a:t>
            </a:r>
          </a:p>
        </p:txBody>
      </p:sp>
    </p:spTree>
    <p:extLst>
      <p:ext uri="{BB962C8B-B14F-4D97-AF65-F5344CB8AC3E}">
        <p14:creationId xmlns:p14="http://schemas.microsoft.com/office/powerpoint/2010/main" val="394203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352824"/>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Expirimenteren</a:t>
            </a:r>
            <a:r>
              <a:rPr lang="nl-NL" sz="4800" b="1" baseline="30000" dirty="0">
                <a:solidFill>
                  <a:srgbClr val="FFFFFF"/>
                </a:solidFill>
                <a:latin typeface="Montserrat" pitchFamily="2" charset="77"/>
                <a:cs typeface="Montserrat Regular"/>
              </a:rPr>
              <a:t> en bekijken van samplers in scratch</a:t>
            </a:r>
          </a:p>
          <a:p>
            <a:r>
              <a:rPr lang="nl-NL" sz="4267" baseline="30000" dirty="0">
                <a:solidFill>
                  <a:srgbClr val="FFFFFF"/>
                </a:solidFill>
                <a:latin typeface="Montserrat" pitchFamily="2" charset="77"/>
                <a:cs typeface="Montserrat Regular"/>
              </a:rPr>
              <a:t>Werk in tweetallen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636980"/>
            <a:ext cx="9698752" cy="2462213"/>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Welke sampler vond je het mooist en leukst?</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vind je mooi aan deze geluidsfragmenten?</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Waarom vind je deze fragmenten bij elkaar passen?</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Wanneer passen geluidsfragmenten bij elkaar en wanneer niet?</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Kan je met alle samplers muziek maken?</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Welke sampler vond je lastig?</a:t>
            </a:r>
          </a:p>
        </p:txBody>
      </p:sp>
    </p:spTree>
    <p:extLst>
      <p:ext uri="{BB962C8B-B14F-4D97-AF65-F5344CB8AC3E}">
        <p14:creationId xmlns:p14="http://schemas.microsoft.com/office/powerpoint/2010/main" val="999267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8290</TotalTime>
  <Words>700</Words>
  <Application>Microsoft Office PowerPoint</Application>
  <PresentationFormat>Breedbeeld</PresentationFormat>
  <Paragraphs>93</Paragraphs>
  <Slides>11</Slides>
  <Notes>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Calibri Light</vt:lpstr>
      <vt:lpstr>Comfortaa</vt:lpstr>
      <vt:lpstr>Montserrat</vt:lpstr>
      <vt:lpstr>Montserrat Regular</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Teun Beets</dc:creator>
  <cp:lastModifiedBy>Hanna van der Veen</cp:lastModifiedBy>
  <cp:revision>7</cp:revision>
  <dcterms:created xsi:type="dcterms:W3CDTF">2023-02-14T14:37:14Z</dcterms:created>
  <dcterms:modified xsi:type="dcterms:W3CDTF">2023-03-29T07:42:50Z</dcterms:modified>
</cp:coreProperties>
</file>