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7" r:id="rId2"/>
    <p:sldId id="277" r:id="rId3"/>
    <p:sldId id="258" r:id="rId4"/>
    <p:sldId id="268" r:id="rId5"/>
    <p:sldId id="278" r:id="rId6"/>
    <p:sldId id="279" r:id="rId7"/>
    <p:sldId id="341" r:id="rId8"/>
    <p:sldId id="342" r:id="rId9"/>
    <p:sldId id="280" r:id="rId10"/>
    <p:sldId id="281" r:id="rId11"/>
    <p:sldId id="282" r:id="rId12"/>
    <p:sldId id="343" r:id="rId13"/>
    <p:sldId id="283" r:id="rId14"/>
    <p:sldId id="284" r:id="rId15"/>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47" autoAdjust="0"/>
    <p:restoredTop sz="93250"/>
  </p:normalViewPr>
  <p:slideViewPr>
    <p:cSldViewPr snapToGrid="0" snapToObjects="1">
      <p:cViewPr varScale="1">
        <p:scale>
          <a:sx n="84" d="100"/>
          <a:sy n="84" d="100"/>
        </p:scale>
        <p:origin x="456"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C5DFB3-A0D8-8A4F-AF92-7B73231774A7}" type="datetimeFigureOut">
              <a:rPr lang="en-NL" smtClean="0"/>
              <a:t>03/29/2023</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7589B6-F7AF-4E4C-91E7-D49D37C68759}" type="slidenum">
              <a:rPr lang="en-NL" smtClean="0"/>
              <a:t>‹nr.›</a:t>
            </a:fld>
            <a:endParaRPr lang="en-NL"/>
          </a:p>
        </p:txBody>
      </p:sp>
    </p:spTree>
    <p:extLst>
      <p:ext uri="{BB962C8B-B14F-4D97-AF65-F5344CB8AC3E}">
        <p14:creationId xmlns:p14="http://schemas.microsoft.com/office/powerpoint/2010/main" val="517931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F5BDFE4B-F619-354C-9C01-8F6798D9B65A}"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u="none" strike="noStrike" dirty="0">
                <a:solidFill>
                  <a:srgbClr val="000000"/>
                </a:solidFill>
                <a:effectLst/>
              </a:rPr>
              <a:t> </a:t>
            </a:r>
            <a:endParaRPr lang="nl-NL" dirty="0"/>
          </a:p>
        </p:txBody>
      </p:sp>
      <p:sp>
        <p:nvSpPr>
          <p:cNvPr id="4" name="Tijdelijke aanduiding voor dianummer 3"/>
          <p:cNvSpPr>
            <a:spLocks noGrp="1"/>
          </p:cNvSpPr>
          <p:nvPr>
            <p:ph type="sldNum" sz="quarter" idx="5"/>
          </p:nvPr>
        </p:nvSpPr>
        <p:spPr/>
        <p:txBody>
          <a:bodyPr/>
          <a:lstStyle/>
          <a:p>
            <a:fld id="{F5BDFE4B-F619-354C-9C01-8F6798D9B65A}" type="slidenum">
              <a:rPr lang="nl-NL" smtClean="0"/>
              <a:pPr/>
              <a:t>11</a:t>
            </a:fld>
            <a:endParaRPr lang="nl-NL"/>
          </a:p>
        </p:txBody>
      </p:sp>
    </p:spTree>
    <p:extLst>
      <p:ext uri="{BB962C8B-B14F-4D97-AF65-F5344CB8AC3E}">
        <p14:creationId xmlns:p14="http://schemas.microsoft.com/office/powerpoint/2010/main" val="3544967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u="none" strike="noStrike" dirty="0">
                <a:solidFill>
                  <a:srgbClr val="000000"/>
                </a:solidFill>
                <a:effectLst/>
              </a:rPr>
              <a:t> </a:t>
            </a:r>
            <a:endParaRPr lang="nl-NL" dirty="0"/>
          </a:p>
        </p:txBody>
      </p:sp>
      <p:sp>
        <p:nvSpPr>
          <p:cNvPr id="4" name="Tijdelijke aanduiding voor dianummer 3"/>
          <p:cNvSpPr>
            <a:spLocks noGrp="1"/>
          </p:cNvSpPr>
          <p:nvPr>
            <p:ph type="sldNum" sz="quarter" idx="5"/>
          </p:nvPr>
        </p:nvSpPr>
        <p:spPr/>
        <p:txBody>
          <a:bodyPr/>
          <a:lstStyle/>
          <a:p>
            <a:fld id="{F5BDFE4B-F619-354C-9C01-8F6798D9B65A}" type="slidenum">
              <a:rPr lang="nl-NL" smtClean="0"/>
              <a:pPr/>
              <a:t>12</a:t>
            </a:fld>
            <a:endParaRPr lang="nl-NL"/>
          </a:p>
        </p:txBody>
      </p:sp>
    </p:spTree>
    <p:extLst>
      <p:ext uri="{BB962C8B-B14F-4D97-AF65-F5344CB8AC3E}">
        <p14:creationId xmlns:p14="http://schemas.microsoft.com/office/powerpoint/2010/main" val="531805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u="none" strike="noStrike" dirty="0">
                <a:solidFill>
                  <a:srgbClr val="000000"/>
                </a:solidFill>
                <a:effectLst/>
              </a:rPr>
              <a:t> </a:t>
            </a:r>
            <a:endParaRPr lang="nl-NL" dirty="0"/>
          </a:p>
        </p:txBody>
      </p:sp>
      <p:sp>
        <p:nvSpPr>
          <p:cNvPr id="4" name="Tijdelijke aanduiding voor dianummer 3"/>
          <p:cNvSpPr>
            <a:spLocks noGrp="1"/>
          </p:cNvSpPr>
          <p:nvPr>
            <p:ph type="sldNum" sz="quarter" idx="5"/>
          </p:nvPr>
        </p:nvSpPr>
        <p:spPr/>
        <p:txBody>
          <a:bodyPr/>
          <a:lstStyle/>
          <a:p>
            <a:fld id="{F5BDFE4B-F619-354C-9C01-8F6798D9B65A}" type="slidenum">
              <a:rPr lang="nl-NL" smtClean="0"/>
              <a:pPr/>
              <a:t>13</a:t>
            </a:fld>
            <a:endParaRPr lang="nl-NL"/>
          </a:p>
        </p:txBody>
      </p:sp>
    </p:spTree>
    <p:extLst>
      <p:ext uri="{BB962C8B-B14F-4D97-AF65-F5344CB8AC3E}">
        <p14:creationId xmlns:p14="http://schemas.microsoft.com/office/powerpoint/2010/main" val="2971540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u="none" strike="noStrike" dirty="0">
                <a:solidFill>
                  <a:srgbClr val="000000"/>
                </a:solidFill>
                <a:effectLst/>
              </a:rPr>
              <a:t> </a:t>
            </a:r>
            <a:endParaRPr lang="nl-NL" dirty="0"/>
          </a:p>
        </p:txBody>
      </p:sp>
      <p:sp>
        <p:nvSpPr>
          <p:cNvPr id="4" name="Tijdelijke aanduiding voor dianummer 3"/>
          <p:cNvSpPr>
            <a:spLocks noGrp="1"/>
          </p:cNvSpPr>
          <p:nvPr>
            <p:ph type="sldNum" sz="quarter" idx="5"/>
          </p:nvPr>
        </p:nvSpPr>
        <p:spPr/>
        <p:txBody>
          <a:bodyPr/>
          <a:lstStyle/>
          <a:p>
            <a:fld id="{F5BDFE4B-F619-354C-9C01-8F6798D9B65A}" type="slidenum">
              <a:rPr lang="nl-NL" smtClean="0"/>
              <a:pPr/>
              <a:t>14</a:t>
            </a:fld>
            <a:endParaRPr lang="nl-NL"/>
          </a:p>
        </p:txBody>
      </p:sp>
    </p:spTree>
    <p:extLst>
      <p:ext uri="{BB962C8B-B14F-4D97-AF65-F5344CB8AC3E}">
        <p14:creationId xmlns:p14="http://schemas.microsoft.com/office/powerpoint/2010/main" val="1032335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F5BDFE4B-F619-354C-9C01-8F6798D9B65A}" type="slidenum">
              <a:rPr lang="nl-NL" smtClean="0"/>
              <a:pPr/>
              <a:t>3</a:t>
            </a:fld>
            <a:endParaRPr lang="nl-NL"/>
          </a:p>
        </p:txBody>
      </p:sp>
    </p:spTree>
    <p:extLst>
      <p:ext uri="{BB962C8B-B14F-4D97-AF65-F5344CB8AC3E}">
        <p14:creationId xmlns:p14="http://schemas.microsoft.com/office/powerpoint/2010/main" val="999443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u="none" strike="noStrike" dirty="0">
                <a:solidFill>
                  <a:srgbClr val="000000"/>
                </a:solidFill>
                <a:effectLst/>
              </a:rPr>
              <a:t> </a:t>
            </a:r>
            <a:endParaRPr lang="nl-NL" dirty="0"/>
          </a:p>
        </p:txBody>
      </p:sp>
      <p:sp>
        <p:nvSpPr>
          <p:cNvPr id="4" name="Tijdelijke aanduiding voor dianummer 3"/>
          <p:cNvSpPr>
            <a:spLocks noGrp="1"/>
          </p:cNvSpPr>
          <p:nvPr>
            <p:ph type="sldNum" sz="quarter" idx="5"/>
          </p:nvPr>
        </p:nvSpPr>
        <p:spPr/>
        <p:txBody>
          <a:bodyPr/>
          <a:lstStyle/>
          <a:p>
            <a:fld id="{F5BDFE4B-F619-354C-9C01-8F6798D9B65A}" type="slidenum">
              <a:rPr lang="nl-NL" smtClean="0"/>
              <a:pPr/>
              <a:t>4</a:t>
            </a:fld>
            <a:endParaRPr lang="nl-NL"/>
          </a:p>
        </p:txBody>
      </p:sp>
    </p:spTree>
    <p:extLst>
      <p:ext uri="{BB962C8B-B14F-4D97-AF65-F5344CB8AC3E}">
        <p14:creationId xmlns:p14="http://schemas.microsoft.com/office/powerpoint/2010/main" val="2995893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u="none" strike="noStrike" dirty="0">
                <a:solidFill>
                  <a:srgbClr val="000000"/>
                </a:solidFill>
                <a:effectLst/>
              </a:rPr>
              <a:t> </a:t>
            </a:r>
            <a:endParaRPr lang="nl-NL" dirty="0"/>
          </a:p>
        </p:txBody>
      </p:sp>
      <p:sp>
        <p:nvSpPr>
          <p:cNvPr id="4" name="Tijdelijke aanduiding voor dianummer 3"/>
          <p:cNvSpPr>
            <a:spLocks noGrp="1"/>
          </p:cNvSpPr>
          <p:nvPr>
            <p:ph type="sldNum" sz="quarter" idx="5"/>
          </p:nvPr>
        </p:nvSpPr>
        <p:spPr/>
        <p:txBody>
          <a:bodyPr/>
          <a:lstStyle/>
          <a:p>
            <a:fld id="{F5BDFE4B-F619-354C-9C01-8F6798D9B65A}" type="slidenum">
              <a:rPr lang="nl-NL" smtClean="0"/>
              <a:pPr/>
              <a:t>5</a:t>
            </a:fld>
            <a:endParaRPr lang="nl-NL"/>
          </a:p>
        </p:txBody>
      </p:sp>
    </p:spTree>
    <p:extLst>
      <p:ext uri="{BB962C8B-B14F-4D97-AF65-F5344CB8AC3E}">
        <p14:creationId xmlns:p14="http://schemas.microsoft.com/office/powerpoint/2010/main" val="2682387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u="none" strike="noStrike" dirty="0">
                <a:solidFill>
                  <a:srgbClr val="000000"/>
                </a:solidFill>
                <a:effectLst/>
              </a:rPr>
              <a:t> </a:t>
            </a:r>
            <a:endParaRPr lang="nl-NL" dirty="0"/>
          </a:p>
        </p:txBody>
      </p:sp>
      <p:sp>
        <p:nvSpPr>
          <p:cNvPr id="4" name="Tijdelijke aanduiding voor dianummer 3"/>
          <p:cNvSpPr>
            <a:spLocks noGrp="1"/>
          </p:cNvSpPr>
          <p:nvPr>
            <p:ph type="sldNum" sz="quarter" idx="5"/>
          </p:nvPr>
        </p:nvSpPr>
        <p:spPr/>
        <p:txBody>
          <a:bodyPr/>
          <a:lstStyle/>
          <a:p>
            <a:fld id="{F5BDFE4B-F619-354C-9C01-8F6798D9B65A}" type="slidenum">
              <a:rPr lang="nl-NL" smtClean="0"/>
              <a:pPr/>
              <a:t>6</a:t>
            </a:fld>
            <a:endParaRPr lang="nl-NL"/>
          </a:p>
        </p:txBody>
      </p:sp>
    </p:spTree>
    <p:extLst>
      <p:ext uri="{BB962C8B-B14F-4D97-AF65-F5344CB8AC3E}">
        <p14:creationId xmlns:p14="http://schemas.microsoft.com/office/powerpoint/2010/main" val="2270317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u="none" strike="noStrike" dirty="0">
                <a:solidFill>
                  <a:srgbClr val="000000"/>
                </a:solidFill>
                <a:effectLst/>
              </a:rPr>
              <a:t> </a:t>
            </a:r>
            <a:endParaRPr lang="nl-NL" dirty="0"/>
          </a:p>
        </p:txBody>
      </p:sp>
      <p:sp>
        <p:nvSpPr>
          <p:cNvPr id="4" name="Tijdelijke aanduiding voor dianummer 3"/>
          <p:cNvSpPr>
            <a:spLocks noGrp="1"/>
          </p:cNvSpPr>
          <p:nvPr>
            <p:ph type="sldNum" sz="quarter" idx="5"/>
          </p:nvPr>
        </p:nvSpPr>
        <p:spPr/>
        <p:txBody>
          <a:bodyPr/>
          <a:lstStyle/>
          <a:p>
            <a:fld id="{F5BDFE4B-F619-354C-9C01-8F6798D9B65A}" type="slidenum">
              <a:rPr lang="nl-NL" smtClean="0"/>
              <a:pPr/>
              <a:t>7</a:t>
            </a:fld>
            <a:endParaRPr lang="nl-NL"/>
          </a:p>
        </p:txBody>
      </p:sp>
    </p:spTree>
    <p:extLst>
      <p:ext uri="{BB962C8B-B14F-4D97-AF65-F5344CB8AC3E}">
        <p14:creationId xmlns:p14="http://schemas.microsoft.com/office/powerpoint/2010/main" val="3387052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u="none" strike="noStrike" dirty="0">
                <a:solidFill>
                  <a:srgbClr val="000000"/>
                </a:solidFill>
                <a:effectLst/>
              </a:rPr>
              <a:t> </a:t>
            </a:r>
            <a:endParaRPr lang="nl-NL" dirty="0"/>
          </a:p>
        </p:txBody>
      </p:sp>
      <p:sp>
        <p:nvSpPr>
          <p:cNvPr id="4" name="Tijdelijke aanduiding voor dianummer 3"/>
          <p:cNvSpPr>
            <a:spLocks noGrp="1"/>
          </p:cNvSpPr>
          <p:nvPr>
            <p:ph type="sldNum" sz="quarter" idx="5"/>
          </p:nvPr>
        </p:nvSpPr>
        <p:spPr/>
        <p:txBody>
          <a:bodyPr/>
          <a:lstStyle/>
          <a:p>
            <a:fld id="{F5BDFE4B-F619-354C-9C01-8F6798D9B65A}" type="slidenum">
              <a:rPr lang="nl-NL" smtClean="0"/>
              <a:pPr/>
              <a:t>8</a:t>
            </a:fld>
            <a:endParaRPr lang="nl-NL"/>
          </a:p>
        </p:txBody>
      </p:sp>
    </p:spTree>
    <p:extLst>
      <p:ext uri="{BB962C8B-B14F-4D97-AF65-F5344CB8AC3E}">
        <p14:creationId xmlns:p14="http://schemas.microsoft.com/office/powerpoint/2010/main" val="3487686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u="none" strike="noStrike" dirty="0">
                <a:solidFill>
                  <a:srgbClr val="000000"/>
                </a:solidFill>
                <a:effectLst/>
              </a:rPr>
              <a:t> </a:t>
            </a:r>
            <a:endParaRPr lang="nl-NL" dirty="0"/>
          </a:p>
        </p:txBody>
      </p:sp>
      <p:sp>
        <p:nvSpPr>
          <p:cNvPr id="4" name="Tijdelijke aanduiding voor dianummer 3"/>
          <p:cNvSpPr>
            <a:spLocks noGrp="1"/>
          </p:cNvSpPr>
          <p:nvPr>
            <p:ph type="sldNum" sz="quarter" idx="5"/>
          </p:nvPr>
        </p:nvSpPr>
        <p:spPr/>
        <p:txBody>
          <a:bodyPr/>
          <a:lstStyle/>
          <a:p>
            <a:fld id="{F5BDFE4B-F619-354C-9C01-8F6798D9B65A}" type="slidenum">
              <a:rPr lang="nl-NL" smtClean="0"/>
              <a:pPr/>
              <a:t>9</a:t>
            </a:fld>
            <a:endParaRPr lang="nl-NL"/>
          </a:p>
        </p:txBody>
      </p:sp>
    </p:spTree>
    <p:extLst>
      <p:ext uri="{BB962C8B-B14F-4D97-AF65-F5344CB8AC3E}">
        <p14:creationId xmlns:p14="http://schemas.microsoft.com/office/powerpoint/2010/main" val="95783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u="none" strike="noStrike" dirty="0">
                <a:solidFill>
                  <a:srgbClr val="000000"/>
                </a:solidFill>
                <a:effectLst/>
              </a:rPr>
              <a:t> </a:t>
            </a:r>
            <a:endParaRPr lang="nl-NL" dirty="0"/>
          </a:p>
        </p:txBody>
      </p:sp>
      <p:sp>
        <p:nvSpPr>
          <p:cNvPr id="4" name="Tijdelijke aanduiding voor dianummer 3"/>
          <p:cNvSpPr>
            <a:spLocks noGrp="1"/>
          </p:cNvSpPr>
          <p:nvPr>
            <p:ph type="sldNum" sz="quarter" idx="5"/>
          </p:nvPr>
        </p:nvSpPr>
        <p:spPr/>
        <p:txBody>
          <a:bodyPr/>
          <a:lstStyle/>
          <a:p>
            <a:fld id="{F5BDFE4B-F619-354C-9C01-8F6798D9B65A}" type="slidenum">
              <a:rPr lang="nl-NL" smtClean="0"/>
              <a:pPr/>
              <a:t>10</a:t>
            </a:fld>
            <a:endParaRPr lang="nl-NL"/>
          </a:p>
        </p:txBody>
      </p:sp>
    </p:spTree>
    <p:extLst>
      <p:ext uri="{BB962C8B-B14F-4D97-AF65-F5344CB8AC3E}">
        <p14:creationId xmlns:p14="http://schemas.microsoft.com/office/powerpoint/2010/main" val="3196136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A3DFC-D3EC-A722-4C32-176DCD973D3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NL"/>
          </a:p>
        </p:txBody>
      </p:sp>
      <p:sp>
        <p:nvSpPr>
          <p:cNvPr id="3" name="Subtitle 2">
            <a:extLst>
              <a:ext uri="{FF2B5EF4-FFF2-40B4-BE49-F238E27FC236}">
                <a16:creationId xmlns:a16="http://schemas.microsoft.com/office/drawing/2014/main" id="{BA413C16-FC7E-5F08-D45B-E2E7CF9F3E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L"/>
          </a:p>
        </p:txBody>
      </p:sp>
      <p:sp>
        <p:nvSpPr>
          <p:cNvPr id="4" name="Date Placeholder 3">
            <a:extLst>
              <a:ext uri="{FF2B5EF4-FFF2-40B4-BE49-F238E27FC236}">
                <a16:creationId xmlns:a16="http://schemas.microsoft.com/office/drawing/2014/main" id="{89A3D563-3D16-E74B-3AFF-6EFD750FF339}"/>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5" name="Footer Placeholder 4">
            <a:extLst>
              <a:ext uri="{FF2B5EF4-FFF2-40B4-BE49-F238E27FC236}">
                <a16:creationId xmlns:a16="http://schemas.microsoft.com/office/drawing/2014/main" id="{78219802-2224-718F-97F3-2855ACEECCFF}"/>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EE842BAF-4A9B-6C5F-F418-52BC762132E1}"/>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37282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C01D8-32C5-F4EA-9875-215C180D2797}"/>
              </a:ext>
            </a:extLst>
          </p:cNvPr>
          <p:cNvSpPr>
            <a:spLocks noGrp="1"/>
          </p:cNvSpPr>
          <p:nvPr>
            <p:ph type="title"/>
          </p:nvPr>
        </p:nvSpPr>
        <p:spPr/>
        <p:txBody>
          <a:bodyPr/>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87D4C4CD-CA02-ECD8-D0AF-E0BE62E0B78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E66ABB06-300C-31A4-8E82-D4997EF22ACE}"/>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5" name="Footer Placeholder 4">
            <a:extLst>
              <a:ext uri="{FF2B5EF4-FFF2-40B4-BE49-F238E27FC236}">
                <a16:creationId xmlns:a16="http://schemas.microsoft.com/office/drawing/2014/main" id="{683AE0A3-717A-4D22-592F-A19C2F9F68DB}"/>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77F60FD8-1F00-F3E5-A92A-41D0AB80CDED}"/>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4154609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B4E966-54B2-7BE5-9BD1-45353C72F2F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1E6E2811-C69D-4DBB-FD62-F7459FF2CFC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CCA290F8-3815-AF7F-7DB9-0F982E2FB418}"/>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5" name="Footer Placeholder 4">
            <a:extLst>
              <a:ext uri="{FF2B5EF4-FFF2-40B4-BE49-F238E27FC236}">
                <a16:creationId xmlns:a16="http://schemas.microsoft.com/office/drawing/2014/main" id="{9F25F502-2ACA-6630-F317-59D54C2BC9D6}"/>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C05E845C-2B10-69C0-D5CE-2B59EFC3B262}"/>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2127460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1FA40-2240-902D-C768-9A54E522A25D}"/>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5DE823AF-B208-416D-3609-111D3549DEE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65F58B81-4CD1-EE11-C23C-126D1ED8E49F}"/>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5" name="Footer Placeholder 4">
            <a:extLst>
              <a:ext uri="{FF2B5EF4-FFF2-40B4-BE49-F238E27FC236}">
                <a16:creationId xmlns:a16="http://schemas.microsoft.com/office/drawing/2014/main" id="{483D5637-C48A-C343-36A9-97FAF415712D}"/>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5559EC68-BDDB-1103-F176-62EEB4F2CC4C}"/>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1483452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FEE74-D77B-DFAC-A2F3-081A24C1501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NL"/>
          </a:p>
        </p:txBody>
      </p:sp>
      <p:sp>
        <p:nvSpPr>
          <p:cNvPr id="3" name="Text Placeholder 2">
            <a:extLst>
              <a:ext uri="{FF2B5EF4-FFF2-40B4-BE49-F238E27FC236}">
                <a16:creationId xmlns:a16="http://schemas.microsoft.com/office/drawing/2014/main" id="{4119BA2A-D7ED-A2F2-DFD4-0E728C6FED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0DDD29F-1106-FE45-D1FE-4DE32F9F4F19}"/>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5" name="Footer Placeholder 4">
            <a:extLst>
              <a:ext uri="{FF2B5EF4-FFF2-40B4-BE49-F238E27FC236}">
                <a16:creationId xmlns:a16="http://schemas.microsoft.com/office/drawing/2014/main" id="{9FED2FD5-9CC9-E617-BE10-CAF85BA495B9}"/>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26F0A74B-D467-7794-6E55-2253190D7482}"/>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2520355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26F00-DD7C-AEE6-A2DC-4369AFC443DF}"/>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57EF0782-3DFE-ACDF-8083-4EBAB2A63B0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Content Placeholder 3">
            <a:extLst>
              <a:ext uri="{FF2B5EF4-FFF2-40B4-BE49-F238E27FC236}">
                <a16:creationId xmlns:a16="http://schemas.microsoft.com/office/drawing/2014/main" id="{B6BE4A12-9608-8420-BB0B-03B6FD67A7A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Date Placeholder 4">
            <a:extLst>
              <a:ext uri="{FF2B5EF4-FFF2-40B4-BE49-F238E27FC236}">
                <a16:creationId xmlns:a16="http://schemas.microsoft.com/office/drawing/2014/main" id="{7A04174D-C9ED-A2AF-5C29-1885E2352DFC}"/>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6" name="Footer Placeholder 5">
            <a:extLst>
              <a:ext uri="{FF2B5EF4-FFF2-40B4-BE49-F238E27FC236}">
                <a16:creationId xmlns:a16="http://schemas.microsoft.com/office/drawing/2014/main" id="{A8EB5ED9-0182-B610-23F0-F57A8551FB74}"/>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47090F52-A321-89AD-96A9-017FAE3EAC5F}"/>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3479462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8B9DC-ED1A-9F2B-C024-E5A2F089F797}"/>
              </a:ext>
            </a:extLst>
          </p:cNvPr>
          <p:cNvSpPr>
            <a:spLocks noGrp="1"/>
          </p:cNvSpPr>
          <p:nvPr>
            <p:ph type="title"/>
          </p:nvPr>
        </p:nvSpPr>
        <p:spPr>
          <a:xfrm>
            <a:off x="839788" y="365125"/>
            <a:ext cx="10515600" cy="1325563"/>
          </a:xfrm>
        </p:spPr>
        <p:txBody>
          <a:bodyPr/>
          <a:lstStyle/>
          <a:p>
            <a:r>
              <a:rPr lang="en-GB"/>
              <a:t>Click to edit Master title style</a:t>
            </a:r>
            <a:endParaRPr lang="en-NL"/>
          </a:p>
        </p:txBody>
      </p:sp>
      <p:sp>
        <p:nvSpPr>
          <p:cNvPr id="3" name="Text Placeholder 2">
            <a:extLst>
              <a:ext uri="{FF2B5EF4-FFF2-40B4-BE49-F238E27FC236}">
                <a16:creationId xmlns:a16="http://schemas.microsoft.com/office/drawing/2014/main" id="{1714429F-2F6C-C66D-F1A3-2B73076F0A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C336736-77D5-F22E-8741-94DF85090E3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ext Placeholder 4">
            <a:extLst>
              <a:ext uri="{FF2B5EF4-FFF2-40B4-BE49-F238E27FC236}">
                <a16:creationId xmlns:a16="http://schemas.microsoft.com/office/drawing/2014/main" id="{3940B937-17EB-2951-5D96-A1F9CA80D6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61DFE6B-3DCE-8177-3A3D-29572940507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7" name="Date Placeholder 6">
            <a:extLst>
              <a:ext uri="{FF2B5EF4-FFF2-40B4-BE49-F238E27FC236}">
                <a16:creationId xmlns:a16="http://schemas.microsoft.com/office/drawing/2014/main" id="{1D8A7396-E36E-69F0-85CD-D09B05CF3989}"/>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8" name="Footer Placeholder 7">
            <a:extLst>
              <a:ext uri="{FF2B5EF4-FFF2-40B4-BE49-F238E27FC236}">
                <a16:creationId xmlns:a16="http://schemas.microsoft.com/office/drawing/2014/main" id="{5DD61052-3E94-0312-9909-43CCB77DF91F}"/>
              </a:ext>
            </a:extLst>
          </p:cNvPr>
          <p:cNvSpPr>
            <a:spLocks noGrp="1"/>
          </p:cNvSpPr>
          <p:nvPr>
            <p:ph type="ftr" sz="quarter" idx="11"/>
          </p:nvPr>
        </p:nvSpPr>
        <p:spPr/>
        <p:txBody>
          <a:bodyPr/>
          <a:lstStyle/>
          <a:p>
            <a:endParaRPr lang="en-NL"/>
          </a:p>
        </p:txBody>
      </p:sp>
      <p:sp>
        <p:nvSpPr>
          <p:cNvPr id="9" name="Slide Number Placeholder 8">
            <a:extLst>
              <a:ext uri="{FF2B5EF4-FFF2-40B4-BE49-F238E27FC236}">
                <a16:creationId xmlns:a16="http://schemas.microsoft.com/office/drawing/2014/main" id="{DC477BCA-DE83-33B5-42C1-A017F0D6F398}"/>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3465958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EB61D-E687-9454-1B99-2ACB8433D077}"/>
              </a:ext>
            </a:extLst>
          </p:cNvPr>
          <p:cNvSpPr>
            <a:spLocks noGrp="1"/>
          </p:cNvSpPr>
          <p:nvPr>
            <p:ph type="title"/>
          </p:nvPr>
        </p:nvSpPr>
        <p:spPr/>
        <p:txBody>
          <a:bodyPr/>
          <a:lstStyle/>
          <a:p>
            <a:r>
              <a:rPr lang="en-GB"/>
              <a:t>Click to edit Master title style</a:t>
            </a:r>
            <a:endParaRPr lang="en-NL"/>
          </a:p>
        </p:txBody>
      </p:sp>
      <p:sp>
        <p:nvSpPr>
          <p:cNvPr id="3" name="Date Placeholder 2">
            <a:extLst>
              <a:ext uri="{FF2B5EF4-FFF2-40B4-BE49-F238E27FC236}">
                <a16:creationId xmlns:a16="http://schemas.microsoft.com/office/drawing/2014/main" id="{B7D99445-96E5-57E8-A4C6-2B1DF1227BCD}"/>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4" name="Footer Placeholder 3">
            <a:extLst>
              <a:ext uri="{FF2B5EF4-FFF2-40B4-BE49-F238E27FC236}">
                <a16:creationId xmlns:a16="http://schemas.microsoft.com/office/drawing/2014/main" id="{0ACB3391-6ED4-FDA8-8A20-741939C4CB2A}"/>
              </a:ext>
            </a:extLst>
          </p:cNvPr>
          <p:cNvSpPr>
            <a:spLocks noGrp="1"/>
          </p:cNvSpPr>
          <p:nvPr>
            <p:ph type="ftr" sz="quarter" idx="11"/>
          </p:nvPr>
        </p:nvSpPr>
        <p:spPr/>
        <p:txBody>
          <a:bodyPr/>
          <a:lstStyle/>
          <a:p>
            <a:endParaRPr lang="en-NL"/>
          </a:p>
        </p:txBody>
      </p:sp>
      <p:sp>
        <p:nvSpPr>
          <p:cNvPr id="5" name="Slide Number Placeholder 4">
            <a:extLst>
              <a:ext uri="{FF2B5EF4-FFF2-40B4-BE49-F238E27FC236}">
                <a16:creationId xmlns:a16="http://schemas.microsoft.com/office/drawing/2014/main" id="{EC00875D-6F3B-2226-366A-0E09008B2754}"/>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291465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407159-B8F4-B485-2485-8647A6A43E97}"/>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3" name="Footer Placeholder 2">
            <a:extLst>
              <a:ext uri="{FF2B5EF4-FFF2-40B4-BE49-F238E27FC236}">
                <a16:creationId xmlns:a16="http://schemas.microsoft.com/office/drawing/2014/main" id="{C325D764-42D8-DE9C-DA59-C482233CFDBD}"/>
              </a:ext>
            </a:extLst>
          </p:cNvPr>
          <p:cNvSpPr>
            <a:spLocks noGrp="1"/>
          </p:cNvSpPr>
          <p:nvPr>
            <p:ph type="ftr" sz="quarter" idx="11"/>
          </p:nvPr>
        </p:nvSpPr>
        <p:spPr/>
        <p:txBody>
          <a:bodyPr/>
          <a:lstStyle/>
          <a:p>
            <a:endParaRPr lang="en-NL"/>
          </a:p>
        </p:txBody>
      </p:sp>
      <p:sp>
        <p:nvSpPr>
          <p:cNvPr id="4" name="Slide Number Placeholder 3">
            <a:extLst>
              <a:ext uri="{FF2B5EF4-FFF2-40B4-BE49-F238E27FC236}">
                <a16:creationId xmlns:a16="http://schemas.microsoft.com/office/drawing/2014/main" id="{F49BB8C8-D525-21BB-A542-3CD751C8E8A7}"/>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3335007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75BF0-1894-3FA6-211F-8CBAF39656D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Content Placeholder 2">
            <a:extLst>
              <a:ext uri="{FF2B5EF4-FFF2-40B4-BE49-F238E27FC236}">
                <a16:creationId xmlns:a16="http://schemas.microsoft.com/office/drawing/2014/main" id="{F71D2EB4-01F4-5560-BB45-33D89AF57B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Text Placeholder 3">
            <a:extLst>
              <a:ext uri="{FF2B5EF4-FFF2-40B4-BE49-F238E27FC236}">
                <a16:creationId xmlns:a16="http://schemas.microsoft.com/office/drawing/2014/main" id="{DCAF1947-9B5B-8568-4B84-6ED3153D55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C4159B3-046F-1B6C-8AAE-BA68A0EF5002}"/>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6" name="Footer Placeholder 5">
            <a:extLst>
              <a:ext uri="{FF2B5EF4-FFF2-40B4-BE49-F238E27FC236}">
                <a16:creationId xmlns:a16="http://schemas.microsoft.com/office/drawing/2014/main" id="{A84CEF5F-F222-7F33-ACB4-0464DF3AD875}"/>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72EC368D-94DC-9935-DA8E-E8162AD19459}"/>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1136483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6076F-BC3B-BB76-91B5-97195E33E4C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Picture Placeholder 2">
            <a:extLst>
              <a:ext uri="{FF2B5EF4-FFF2-40B4-BE49-F238E27FC236}">
                <a16:creationId xmlns:a16="http://schemas.microsoft.com/office/drawing/2014/main" id="{0DA1A56B-396B-2187-E988-36E1FAD0AF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4" name="Text Placeholder 3">
            <a:extLst>
              <a:ext uri="{FF2B5EF4-FFF2-40B4-BE49-F238E27FC236}">
                <a16:creationId xmlns:a16="http://schemas.microsoft.com/office/drawing/2014/main" id="{FB18B2A9-B4B7-0982-A8D2-62FD19755A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F17046C-5244-044F-6E1B-F6BDAB098F16}"/>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6" name="Footer Placeholder 5">
            <a:extLst>
              <a:ext uri="{FF2B5EF4-FFF2-40B4-BE49-F238E27FC236}">
                <a16:creationId xmlns:a16="http://schemas.microsoft.com/office/drawing/2014/main" id="{FF49E5B8-2ED5-8BF7-7197-036CB5254AFC}"/>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8519CD4C-63AC-9B34-6986-D6330B6D262F}"/>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2746702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F83545-E0FE-2FD7-AE65-B79D995B2B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CE0D9F1D-0DCE-4DCF-187D-D7CC5F5FAA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74DB5513-1846-AAE2-2885-CBEE4488B3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D99BF0-BAE0-5F40-9C3D-9908F459576F}" type="datetimeFigureOut">
              <a:rPr lang="en-NL" smtClean="0"/>
              <a:t>03/29/2023</a:t>
            </a:fld>
            <a:endParaRPr lang="en-NL"/>
          </a:p>
        </p:txBody>
      </p:sp>
      <p:sp>
        <p:nvSpPr>
          <p:cNvPr id="5" name="Footer Placeholder 4">
            <a:extLst>
              <a:ext uri="{FF2B5EF4-FFF2-40B4-BE49-F238E27FC236}">
                <a16:creationId xmlns:a16="http://schemas.microsoft.com/office/drawing/2014/main" id="{96477C45-98A2-4BEC-9C6A-0C4127D9CB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L"/>
          </a:p>
        </p:txBody>
      </p:sp>
      <p:sp>
        <p:nvSpPr>
          <p:cNvPr id="6" name="Slide Number Placeholder 5">
            <a:extLst>
              <a:ext uri="{FF2B5EF4-FFF2-40B4-BE49-F238E27FC236}">
                <a16:creationId xmlns:a16="http://schemas.microsoft.com/office/drawing/2014/main" id="{A2A778AF-F9A1-7D25-D3AB-E30102B5EE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5C5F02-04B8-954E-8F6A-76895C46C291}" type="slidenum">
              <a:rPr lang="en-NL" smtClean="0"/>
              <a:t>‹nr.›</a:t>
            </a:fld>
            <a:endParaRPr lang="en-NL"/>
          </a:p>
        </p:txBody>
      </p:sp>
    </p:spTree>
    <p:extLst>
      <p:ext uri="{BB962C8B-B14F-4D97-AF65-F5344CB8AC3E}">
        <p14:creationId xmlns:p14="http://schemas.microsoft.com/office/powerpoint/2010/main" val="2412911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0.pdf"/><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notesSlide" Target="../notesSlides/notesSlide10.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https://www.youtube.com/embed/orei02uaq3Q?feature=oembed" TargetMode="Externa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hyperlink" Target="https://youtube.com/shorts/os3P0QeujdY" TargetMode="External"/><Relationship Id="rId3" Type="http://schemas.openxmlformats.org/officeDocument/2006/relationships/notesSlide" Target="../notesSlides/notesSlide13.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https://www.youtube.com/embed/os3P0QeujdY?feature=oembed" TargetMode="Externa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1.png"/><Relationship Id="rId5" Type="http://schemas.openxmlformats.org/officeDocument/2006/relationships/image" Target="../media/image3.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notesSlide" Target="../notesSlides/notesSlide3.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https://www.youtube.com/embed/sPR8eBN3PH0?feature=oembed" TargetMode="Externa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scratch.mit.edu/projects/411447738/"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7.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https://www.youtube.com/embed/svvlmV2XhCI?feature=oembed" TargetMode="Externa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descr="fotoOpMaat.jpg"/>
          <p:cNvPicPr>
            <a:picLocks noChangeAspect="1"/>
          </p:cNvPicPr>
          <p:nvPr/>
        </p:nvPicPr>
        <p:blipFill>
          <a:blip r:embed="rId3"/>
          <a:stretch>
            <a:fillRect/>
          </a:stretch>
        </p:blipFill>
        <p:spPr>
          <a:xfrm>
            <a:off x="0" y="1"/>
            <a:ext cx="12192000" cy="5895233"/>
          </a:xfrm>
          <a:prstGeom prst="rect">
            <a:avLst/>
          </a:prstGeom>
        </p:spPr>
      </p:pic>
      <p:pic>
        <p:nvPicPr>
          <p:cNvPr id="9" name="Afbeelding 8"/>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0" y="1"/>
            <a:ext cx="6267163" cy="5920633"/>
          </a:xfrm>
          <a:prstGeom prst="rect">
            <a:avLst/>
          </a:prstGeom>
        </p:spPr>
      </p:pic>
      <p:pic>
        <p:nvPicPr>
          <p:cNvPr id="15" name="Afbeelding 14" descr="WetenschapLoseOnderdelen80%.png"/>
          <p:cNvPicPr>
            <a:picLocks noChangeAspect="1"/>
          </p:cNvPicPr>
          <p:nvPr/>
        </p:nvPicPr>
        <p:blipFill>
          <a:blip r:embed="rId6"/>
          <a:stretch>
            <a:fillRect/>
          </a:stretch>
        </p:blipFill>
        <p:spPr>
          <a:xfrm>
            <a:off x="6211432" y="3327399"/>
            <a:ext cx="4151768" cy="1965301"/>
          </a:xfrm>
          <a:prstGeom prst="rect">
            <a:avLst/>
          </a:prstGeom>
        </p:spPr>
      </p:pic>
      <p:pic>
        <p:nvPicPr>
          <p:cNvPr id="16" name="Afbeelding 15" descr="Logo80%WeteschapMedia.png"/>
          <p:cNvPicPr>
            <a:picLocks noChangeAspect="1"/>
          </p:cNvPicPr>
          <p:nvPr/>
        </p:nvPicPr>
        <p:blipFill>
          <a:blip r:embed="rId7"/>
          <a:stretch>
            <a:fillRect/>
          </a:stretch>
        </p:blipFill>
        <p:spPr>
          <a:xfrm>
            <a:off x="9448800" y="482601"/>
            <a:ext cx="2336800" cy="1106159"/>
          </a:xfrm>
          <a:prstGeom prst="rect">
            <a:avLst/>
          </a:prstGeom>
        </p:spPr>
      </p:pic>
      <p:sp>
        <p:nvSpPr>
          <p:cNvPr id="10" name="Tekstvak 9"/>
          <p:cNvSpPr txBox="1"/>
          <p:nvPr/>
        </p:nvSpPr>
        <p:spPr>
          <a:xfrm>
            <a:off x="1914333" y="1905001"/>
            <a:ext cx="6691897" cy="913007"/>
          </a:xfrm>
          <a:prstGeom prst="rect">
            <a:avLst/>
          </a:prstGeom>
          <a:noFill/>
        </p:spPr>
        <p:txBody>
          <a:bodyPr wrap="none" rtlCol="0">
            <a:spAutoFit/>
          </a:bodyPr>
          <a:lstStyle/>
          <a:p>
            <a:r>
              <a:rPr lang="nl-NL" sz="5333" dirty="0">
                <a:solidFill>
                  <a:schemeClr val="bg1"/>
                </a:solidFill>
                <a:latin typeface="Comfortaa"/>
                <a:cs typeface="Comfortaa"/>
              </a:rPr>
              <a:t>Opnemen en bewerken</a:t>
            </a:r>
          </a:p>
        </p:txBody>
      </p:sp>
      <p:pic>
        <p:nvPicPr>
          <p:cNvPr id="17" name="Afbeelding 16" descr="FooterWetenschapMedia.png"/>
          <p:cNvPicPr>
            <a:picLocks noChangeAspect="1"/>
          </p:cNvPicPr>
          <p:nvPr/>
        </p:nvPicPr>
        <p:blipFill>
          <a:blip r:embed="rId8"/>
          <a:stretch>
            <a:fillRect/>
          </a:stretch>
        </p:blipFill>
        <p:spPr>
          <a:xfrm>
            <a:off x="0" y="6056405"/>
            <a:ext cx="12192000" cy="639519"/>
          </a:xfrm>
          <a:prstGeom prst="rect">
            <a:avLst/>
          </a:prstGeom>
        </p:spPr>
      </p:pic>
      <p:pic>
        <p:nvPicPr>
          <p:cNvPr id="12" name="Afbeelding 11" descr="wetenschapWit.png"/>
          <p:cNvPicPr>
            <a:picLocks noChangeAspect="1"/>
          </p:cNvPicPr>
          <p:nvPr/>
        </p:nvPicPr>
        <p:blipFill>
          <a:blip r:embed="rId9"/>
          <a:stretch>
            <a:fillRect/>
          </a:stretch>
        </p:blipFill>
        <p:spPr>
          <a:xfrm>
            <a:off x="753986" y="583701"/>
            <a:ext cx="1074815" cy="2804551"/>
          </a:xfrm>
          <a:prstGeom prst="rect">
            <a:avLst/>
          </a:prstGeom>
        </p:spPr>
      </p:pic>
      <p:sp>
        <p:nvSpPr>
          <p:cNvPr id="2" name="Tekstvak 1">
            <a:extLst>
              <a:ext uri="{FF2B5EF4-FFF2-40B4-BE49-F238E27FC236}">
                <a16:creationId xmlns:a16="http://schemas.microsoft.com/office/drawing/2014/main" id="{AF05B612-467E-2132-D8AD-BA11C7D7719B}"/>
              </a:ext>
            </a:extLst>
          </p:cNvPr>
          <p:cNvSpPr txBox="1"/>
          <p:nvPr/>
        </p:nvSpPr>
        <p:spPr>
          <a:xfrm>
            <a:off x="1914334" y="582141"/>
            <a:ext cx="2549485" cy="995209"/>
          </a:xfrm>
          <a:prstGeom prst="rect">
            <a:avLst/>
          </a:prstGeom>
          <a:noFill/>
        </p:spPr>
        <p:txBody>
          <a:bodyPr wrap="square" rtlCol="0">
            <a:spAutoFit/>
          </a:bodyPr>
          <a:lstStyle/>
          <a:p>
            <a:r>
              <a:rPr lang="nl-NL" sz="5867" b="1" dirty="0">
                <a:solidFill>
                  <a:schemeClr val="bg1"/>
                </a:solidFill>
                <a:latin typeface="Comfortaa" panose="020F0603070200060003" pitchFamily="34" charset="0"/>
              </a:rPr>
              <a:t>Les 7.1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3ABCE2"/>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9" name="Afbeelding 8" descr="WetenschapLoseOnderdelen80%.png"/>
          <p:cNvPicPr>
            <a:picLocks noChangeAspect="1"/>
          </p:cNvPicPr>
          <p:nvPr/>
        </p:nvPicPr>
        <p:blipFill>
          <a:blip r:embed="rId3"/>
          <a:stretch>
            <a:fillRect/>
          </a:stretch>
        </p:blipFill>
        <p:spPr>
          <a:xfrm>
            <a:off x="6211432" y="3327399"/>
            <a:ext cx="4151768" cy="1965301"/>
          </a:xfrm>
          <a:prstGeom prst="rect">
            <a:avLst/>
          </a:prstGeom>
        </p:spPr>
      </p:pic>
      <p:pic>
        <p:nvPicPr>
          <p:cNvPr id="12" name="Afbeelding 11" descr="Logo80%WeteschapMedia.png"/>
          <p:cNvPicPr>
            <a:picLocks noChangeAspect="1"/>
          </p:cNvPicPr>
          <p:nvPr/>
        </p:nvPicPr>
        <p:blipFill>
          <a:blip r:embed="rId4"/>
          <a:stretch>
            <a:fillRect/>
          </a:stretch>
        </p:blipFill>
        <p:spPr>
          <a:xfrm>
            <a:off x="9448800" y="482601"/>
            <a:ext cx="2336800" cy="1106159"/>
          </a:xfrm>
          <a:prstGeom prst="rect">
            <a:avLst/>
          </a:prstGeom>
        </p:spPr>
      </p:pic>
      <p:pic>
        <p:nvPicPr>
          <p:cNvPr id="8" name="Afbeelding 7" descr="FooterWetenschapMedia.png"/>
          <p:cNvPicPr>
            <a:picLocks noChangeAspect="1"/>
          </p:cNvPicPr>
          <p:nvPr/>
        </p:nvPicPr>
        <p:blipFill>
          <a:blip r:embed="rId5"/>
          <a:stretch>
            <a:fillRect/>
          </a:stretch>
        </p:blipFill>
        <p:spPr>
          <a:xfrm>
            <a:off x="0" y="6056405"/>
            <a:ext cx="12192000" cy="639519"/>
          </a:xfrm>
          <a:prstGeom prst="rect">
            <a:avLst/>
          </a:prstGeom>
        </p:spPr>
      </p:pic>
      <p:pic>
        <p:nvPicPr>
          <p:cNvPr id="14" name="Afbeelding 13" descr="wetenschapWit.png"/>
          <p:cNvPicPr>
            <a:picLocks noChangeAspect="1"/>
          </p:cNvPicPr>
          <p:nvPr/>
        </p:nvPicPr>
        <p:blipFill>
          <a:blip r:embed="rId6"/>
          <a:stretch>
            <a:fillRect/>
          </a:stretch>
        </p:blipFill>
        <p:spPr>
          <a:xfrm>
            <a:off x="753986" y="583701"/>
            <a:ext cx="1074815" cy="2804551"/>
          </a:xfrm>
          <a:prstGeom prst="rect">
            <a:avLst/>
          </a:prstGeom>
        </p:spPr>
      </p:pic>
      <p:sp>
        <p:nvSpPr>
          <p:cNvPr id="2" name="Tekstvak 1">
            <a:extLst>
              <a:ext uri="{FF2B5EF4-FFF2-40B4-BE49-F238E27FC236}">
                <a16:creationId xmlns:a16="http://schemas.microsoft.com/office/drawing/2014/main" id="{065448DE-1C01-FD42-E197-6047856D4406}"/>
              </a:ext>
            </a:extLst>
          </p:cNvPr>
          <p:cNvSpPr txBox="1"/>
          <p:nvPr/>
        </p:nvSpPr>
        <p:spPr>
          <a:xfrm>
            <a:off x="2044485" y="958465"/>
            <a:ext cx="7507900" cy="4750018"/>
          </a:xfrm>
          <a:prstGeom prst="rect">
            <a:avLst/>
          </a:prstGeom>
          <a:noFill/>
        </p:spPr>
        <p:txBody>
          <a:bodyPr wrap="square" rtlCol="0">
            <a:spAutoFit/>
          </a:bodyPr>
          <a:lstStyle/>
          <a:p>
            <a:endParaRPr lang="nl-NL" sz="4000" b="1" baseline="30000" dirty="0">
              <a:solidFill>
                <a:srgbClr val="FFFFFF"/>
              </a:solidFill>
              <a:latin typeface="Montserrat" pitchFamily="2" charset="77"/>
              <a:cs typeface="Montserrat Regular"/>
            </a:endParaRPr>
          </a:p>
          <a:p>
            <a:r>
              <a:rPr lang="nl-NL" sz="4800" b="1" baseline="30000" dirty="0">
                <a:solidFill>
                  <a:srgbClr val="FFFFFF"/>
                </a:solidFill>
                <a:latin typeface="Montserrat" pitchFamily="2" charset="77"/>
                <a:cs typeface="Montserrat Regular"/>
              </a:rPr>
              <a:t>Geluiden opnemen en veranderen</a:t>
            </a:r>
          </a:p>
          <a:p>
            <a:r>
              <a:rPr lang="nl-NL" sz="4000" baseline="30000" dirty="0">
                <a:solidFill>
                  <a:srgbClr val="FFFFFF"/>
                </a:solidFill>
                <a:latin typeface="Montserrat" pitchFamily="2" charset="77"/>
                <a:cs typeface="Montserrat Regular"/>
              </a:rPr>
              <a:t>(40 minuten)</a:t>
            </a:r>
          </a:p>
          <a:p>
            <a:pPr marL="342900" indent="-342900">
              <a:buFont typeface="Arial" panose="020B0604020202020204" pitchFamily="34" charset="0"/>
              <a:buChar char="•"/>
            </a:pPr>
            <a:endParaRPr lang="nl-NL" sz="2200" baseline="30000" dirty="0">
              <a:solidFill>
                <a:schemeClr val="bg1"/>
              </a:solidFill>
              <a:latin typeface="Montserrat" pitchFamily="2" charset="77"/>
              <a:cs typeface="Montserrat Regular"/>
            </a:endParaRPr>
          </a:p>
          <a:p>
            <a:pPr algn="l" rtl="0" fontAlgn="base"/>
            <a:r>
              <a:rPr lang="nl-NL" sz="2200" i="0" u="none" strike="noStrike" dirty="0">
                <a:solidFill>
                  <a:schemeClr val="bg1"/>
                </a:solidFill>
                <a:effectLst/>
                <a:latin typeface="Montserrat" pitchFamily="2" charset="77"/>
              </a:rPr>
              <a:t>Jullie gaan met het programma scratch oefenen. In dit programma kunnen geluiden worden opgenomen en worden aangepast. Jullie bedenken eerst geluiden en deze nemen jullie op. Deze geluiden gaan jullie vervolgens aanpassen in het programma.</a:t>
            </a:r>
          </a:p>
          <a:p>
            <a:pPr marL="342900" indent="-342900" algn="l" rtl="0" fontAlgn="base">
              <a:buFont typeface="Arial" panose="020B0604020202020204" pitchFamily="34" charset="0"/>
              <a:buChar char="•"/>
            </a:pPr>
            <a:endParaRPr lang="nl-NL" sz="2200" dirty="0">
              <a:solidFill>
                <a:schemeClr val="bg1"/>
              </a:solidFill>
              <a:latin typeface="Montserrat" pitchFamily="2" charset="77"/>
            </a:endParaRPr>
          </a:p>
          <a:p>
            <a:pPr algn="l" rtl="0" fontAlgn="base"/>
            <a:r>
              <a:rPr lang="nl-NL" sz="2200" b="0" i="0" u="none" strike="noStrike" dirty="0">
                <a:solidFill>
                  <a:schemeClr val="bg1"/>
                </a:solidFill>
                <a:effectLst/>
                <a:latin typeface="Montserrat" pitchFamily="2" charset="77"/>
              </a:rPr>
              <a:t>​</a:t>
            </a:r>
          </a:p>
          <a:p>
            <a:endParaRPr lang="nl-NL" sz="4000" baseline="30000" dirty="0">
              <a:solidFill>
                <a:srgbClr val="FFFFFF"/>
              </a:solidFill>
              <a:latin typeface="Montserrat" pitchFamily="2" charset="77"/>
              <a:cs typeface="Montserrat Regular"/>
            </a:endParaRPr>
          </a:p>
        </p:txBody>
      </p:sp>
    </p:spTree>
    <p:extLst>
      <p:ext uri="{BB962C8B-B14F-4D97-AF65-F5344CB8AC3E}">
        <p14:creationId xmlns:p14="http://schemas.microsoft.com/office/powerpoint/2010/main" val="18467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50742"/>
            <a:ext cx="12192000" cy="5878285"/>
          </a:xfrm>
          <a:prstGeom prst="rect">
            <a:avLst/>
          </a:prstGeom>
          <a:solidFill>
            <a:srgbClr val="3ABCE2"/>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9" name="Afbeelding 8" descr="WetenschapLoseOnderdelen80%.png"/>
          <p:cNvPicPr>
            <a:picLocks noChangeAspect="1"/>
          </p:cNvPicPr>
          <p:nvPr/>
        </p:nvPicPr>
        <p:blipFill>
          <a:blip r:embed="rId4"/>
          <a:stretch>
            <a:fillRect/>
          </a:stretch>
        </p:blipFill>
        <p:spPr>
          <a:xfrm>
            <a:off x="6211432" y="3327399"/>
            <a:ext cx="4151768" cy="1965301"/>
          </a:xfrm>
          <a:prstGeom prst="rect">
            <a:avLst/>
          </a:prstGeom>
        </p:spPr>
      </p:pic>
      <p:pic>
        <p:nvPicPr>
          <p:cNvPr id="12" name="Afbeelding 11" descr="Logo80%WeteschapMedia.png"/>
          <p:cNvPicPr>
            <a:picLocks noChangeAspect="1"/>
          </p:cNvPicPr>
          <p:nvPr/>
        </p:nvPicPr>
        <p:blipFill>
          <a:blip r:embed="rId5"/>
          <a:stretch>
            <a:fillRect/>
          </a:stretch>
        </p:blipFill>
        <p:spPr>
          <a:xfrm>
            <a:off x="9448800" y="482601"/>
            <a:ext cx="2336800" cy="1106159"/>
          </a:xfrm>
          <a:prstGeom prst="rect">
            <a:avLst/>
          </a:prstGeom>
        </p:spPr>
      </p:pic>
      <p:pic>
        <p:nvPicPr>
          <p:cNvPr id="8" name="Afbeelding 7" descr="FooterWetenschapMedia.png"/>
          <p:cNvPicPr>
            <a:picLocks noChangeAspect="1"/>
          </p:cNvPicPr>
          <p:nvPr/>
        </p:nvPicPr>
        <p:blipFill>
          <a:blip r:embed="rId6"/>
          <a:stretch>
            <a:fillRect/>
          </a:stretch>
        </p:blipFill>
        <p:spPr>
          <a:xfrm>
            <a:off x="0" y="6056405"/>
            <a:ext cx="12192000" cy="639519"/>
          </a:xfrm>
          <a:prstGeom prst="rect">
            <a:avLst/>
          </a:prstGeom>
        </p:spPr>
      </p:pic>
      <p:pic>
        <p:nvPicPr>
          <p:cNvPr id="14" name="Afbeelding 13" descr="wetenschapWit.png"/>
          <p:cNvPicPr>
            <a:picLocks noChangeAspect="1"/>
          </p:cNvPicPr>
          <p:nvPr/>
        </p:nvPicPr>
        <p:blipFill>
          <a:blip r:embed="rId7"/>
          <a:stretch>
            <a:fillRect/>
          </a:stretch>
        </p:blipFill>
        <p:spPr>
          <a:xfrm>
            <a:off x="753986" y="583701"/>
            <a:ext cx="1074815" cy="2804551"/>
          </a:xfrm>
          <a:prstGeom prst="rect">
            <a:avLst/>
          </a:prstGeom>
        </p:spPr>
      </p:pic>
      <p:sp>
        <p:nvSpPr>
          <p:cNvPr id="2" name="Tekstvak 1">
            <a:extLst>
              <a:ext uri="{FF2B5EF4-FFF2-40B4-BE49-F238E27FC236}">
                <a16:creationId xmlns:a16="http://schemas.microsoft.com/office/drawing/2014/main" id="{065448DE-1C01-FD42-E197-6047856D4406}"/>
              </a:ext>
            </a:extLst>
          </p:cNvPr>
          <p:cNvSpPr txBox="1"/>
          <p:nvPr/>
        </p:nvSpPr>
        <p:spPr>
          <a:xfrm>
            <a:off x="2026492" y="182422"/>
            <a:ext cx="10399929" cy="2154436"/>
          </a:xfrm>
          <a:prstGeom prst="rect">
            <a:avLst/>
          </a:prstGeom>
          <a:noFill/>
        </p:spPr>
        <p:txBody>
          <a:bodyPr wrap="square" rtlCol="0">
            <a:spAutoFit/>
          </a:bodyPr>
          <a:lstStyle/>
          <a:p>
            <a:endParaRPr lang="nl-NL" sz="4000" b="1" baseline="30000" dirty="0">
              <a:solidFill>
                <a:srgbClr val="FFFFFF"/>
              </a:solidFill>
              <a:latin typeface="Montserrat" pitchFamily="2" charset="77"/>
              <a:cs typeface="Montserrat Regular"/>
            </a:endParaRPr>
          </a:p>
          <a:p>
            <a:r>
              <a:rPr lang="nl-NL" sz="4800" b="1" baseline="30000" dirty="0">
                <a:solidFill>
                  <a:srgbClr val="FFFFFF"/>
                </a:solidFill>
                <a:latin typeface="Montserrat" pitchFamily="2" charset="77"/>
                <a:cs typeface="Montserrat Regular"/>
              </a:rPr>
              <a:t>Geluiden opnemen</a:t>
            </a:r>
          </a:p>
          <a:p>
            <a:r>
              <a:rPr lang="nl-NL" sz="4000" baseline="30000" dirty="0">
                <a:solidFill>
                  <a:srgbClr val="FFFFFF"/>
                </a:solidFill>
                <a:latin typeface="Montserrat" pitchFamily="2" charset="77"/>
                <a:cs typeface="Montserrat Regular"/>
              </a:rPr>
              <a:t>(20 minuten)</a:t>
            </a:r>
          </a:p>
          <a:p>
            <a:pPr marL="342900" indent="-342900" algn="l" rtl="0" fontAlgn="base">
              <a:buFont typeface="Arial" panose="020B0604020202020204" pitchFamily="34" charset="0"/>
              <a:buChar char="•"/>
            </a:pPr>
            <a:endParaRPr lang="nl-NL" sz="2200" b="0" i="0" u="none" strike="noStrike" dirty="0">
              <a:solidFill>
                <a:schemeClr val="bg1"/>
              </a:solidFill>
              <a:effectLst/>
              <a:latin typeface="Montserrat" pitchFamily="2" charset="77"/>
            </a:endParaRPr>
          </a:p>
          <a:p>
            <a:endParaRPr lang="nl-NL" sz="4000" baseline="30000" dirty="0">
              <a:solidFill>
                <a:srgbClr val="FFFFFF"/>
              </a:solidFill>
              <a:latin typeface="Montserrat" pitchFamily="2" charset="77"/>
              <a:cs typeface="Montserrat Regular"/>
            </a:endParaRPr>
          </a:p>
        </p:txBody>
      </p:sp>
      <p:sp>
        <p:nvSpPr>
          <p:cNvPr id="4" name="Rechthoek 3">
            <a:extLst>
              <a:ext uri="{FF2B5EF4-FFF2-40B4-BE49-F238E27FC236}">
                <a16:creationId xmlns:a16="http://schemas.microsoft.com/office/drawing/2014/main" id="{CD893B53-9865-465F-D768-FB7B70DF66D2}"/>
              </a:ext>
            </a:extLst>
          </p:cNvPr>
          <p:cNvSpPr/>
          <p:nvPr/>
        </p:nvSpPr>
        <p:spPr>
          <a:xfrm>
            <a:off x="2467767" y="1534987"/>
            <a:ext cx="6637865" cy="4081679"/>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3" name="Online Media 2" descr="Geluid opnemen">
            <a:hlinkClick r:id="" action="ppaction://media"/>
            <a:extLst>
              <a:ext uri="{FF2B5EF4-FFF2-40B4-BE49-F238E27FC236}">
                <a16:creationId xmlns:a16="http://schemas.microsoft.com/office/drawing/2014/main" id="{8E59096D-779D-42BB-7676-B3E9752373B5}"/>
              </a:ext>
            </a:extLst>
          </p:cNvPr>
          <p:cNvPicPr>
            <a:picLocks noRot="1" noChangeAspect="1"/>
          </p:cNvPicPr>
          <p:nvPr>
            <a:videoFile r:link="rId1"/>
          </p:nvPr>
        </p:nvPicPr>
        <p:blipFill rotWithShape="1">
          <a:blip r:embed="rId8"/>
          <a:srcRect t="8058" b="11185"/>
          <a:stretch/>
        </p:blipFill>
        <p:spPr>
          <a:xfrm>
            <a:off x="2687632" y="1735396"/>
            <a:ext cx="6178675" cy="3742260"/>
          </a:xfrm>
          <a:prstGeom prst="rect">
            <a:avLst/>
          </a:prstGeom>
        </p:spPr>
      </p:pic>
      <p:sp>
        <p:nvSpPr>
          <p:cNvPr id="16" name="Rechthoek 3">
            <a:extLst>
              <a:ext uri="{FF2B5EF4-FFF2-40B4-BE49-F238E27FC236}">
                <a16:creationId xmlns:a16="http://schemas.microsoft.com/office/drawing/2014/main" id="{EE468DD4-F8ED-E545-B215-26D37C6D75D6}"/>
              </a:ext>
            </a:extLst>
          </p:cNvPr>
          <p:cNvSpPr/>
          <p:nvPr/>
        </p:nvSpPr>
        <p:spPr>
          <a:xfrm>
            <a:off x="9576107" y="2319626"/>
            <a:ext cx="2050966" cy="2209445"/>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1" name="TextBox 10">
            <a:extLst>
              <a:ext uri="{FF2B5EF4-FFF2-40B4-BE49-F238E27FC236}">
                <a16:creationId xmlns:a16="http://schemas.microsoft.com/office/drawing/2014/main" id="{71038CED-5A26-695B-C5BC-5FB58049B177}"/>
              </a:ext>
            </a:extLst>
          </p:cNvPr>
          <p:cNvSpPr txBox="1"/>
          <p:nvPr/>
        </p:nvSpPr>
        <p:spPr>
          <a:xfrm>
            <a:off x="9626815" y="2393296"/>
            <a:ext cx="2050966" cy="2062103"/>
          </a:xfrm>
          <a:prstGeom prst="rect">
            <a:avLst/>
          </a:prstGeom>
          <a:noFill/>
        </p:spPr>
        <p:txBody>
          <a:bodyPr wrap="square" rtlCol="0">
            <a:spAutoFit/>
          </a:bodyPr>
          <a:lstStyle/>
          <a:p>
            <a:r>
              <a:rPr lang="nl-NL" sz="1600" b="1" u="none" strike="noStrike" dirty="0">
                <a:solidFill>
                  <a:schemeClr val="bg1"/>
                </a:solidFill>
                <a:effectLst/>
                <a:latin typeface="Montserrat" pitchFamily="2" charset="77"/>
              </a:rPr>
              <a:t>Belangrijk: </a:t>
            </a:r>
          </a:p>
          <a:p>
            <a:r>
              <a:rPr lang="nl-NL" sz="1400" b="1" u="none" strike="noStrike" dirty="0">
                <a:solidFill>
                  <a:schemeClr val="bg1"/>
                </a:solidFill>
                <a:effectLst/>
                <a:latin typeface="Montserrat" pitchFamily="2" charset="77"/>
              </a:rPr>
              <a:t>Zorg ervoor dat je je project bewaard (save) door je project een naam te geven!! We gaan de zelf gemaakte geluiden bij 7.3 weer gebruiken.</a:t>
            </a:r>
            <a:endParaRPr lang="en-NL" sz="1400" b="1" dirty="0">
              <a:solidFill>
                <a:schemeClr val="bg1"/>
              </a:solidFill>
              <a:latin typeface="Montserrat" pitchFamily="2" charset="77"/>
            </a:endParaRPr>
          </a:p>
        </p:txBody>
      </p:sp>
    </p:spTree>
    <p:extLst>
      <p:ext uri="{BB962C8B-B14F-4D97-AF65-F5344CB8AC3E}">
        <p14:creationId xmlns:p14="http://schemas.microsoft.com/office/powerpoint/2010/main" val="273887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3ABCE2"/>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9" name="Afbeelding 8" descr="WetenschapLoseOnderdelen80%.png"/>
          <p:cNvPicPr>
            <a:picLocks noChangeAspect="1"/>
          </p:cNvPicPr>
          <p:nvPr/>
        </p:nvPicPr>
        <p:blipFill>
          <a:blip r:embed="rId3"/>
          <a:stretch>
            <a:fillRect/>
          </a:stretch>
        </p:blipFill>
        <p:spPr>
          <a:xfrm>
            <a:off x="6211432" y="3327399"/>
            <a:ext cx="4151768" cy="1965301"/>
          </a:xfrm>
          <a:prstGeom prst="rect">
            <a:avLst/>
          </a:prstGeom>
        </p:spPr>
      </p:pic>
      <p:pic>
        <p:nvPicPr>
          <p:cNvPr id="12" name="Afbeelding 11" descr="Logo80%WeteschapMedia.png"/>
          <p:cNvPicPr>
            <a:picLocks noChangeAspect="1"/>
          </p:cNvPicPr>
          <p:nvPr/>
        </p:nvPicPr>
        <p:blipFill>
          <a:blip r:embed="rId4"/>
          <a:stretch>
            <a:fillRect/>
          </a:stretch>
        </p:blipFill>
        <p:spPr>
          <a:xfrm>
            <a:off x="9448800" y="482601"/>
            <a:ext cx="2336800" cy="1106159"/>
          </a:xfrm>
          <a:prstGeom prst="rect">
            <a:avLst/>
          </a:prstGeom>
        </p:spPr>
      </p:pic>
      <p:pic>
        <p:nvPicPr>
          <p:cNvPr id="8" name="Afbeelding 7" descr="FooterWetenschapMedia.png"/>
          <p:cNvPicPr>
            <a:picLocks noChangeAspect="1"/>
          </p:cNvPicPr>
          <p:nvPr/>
        </p:nvPicPr>
        <p:blipFill>
          <a:blip r:embed="rId5"/>
          <a:stretch>
            <a:fillRect/>
          </a:stretch>
        </p:blipFill>
        <p:spPr>
          <a:xfrm>
            <a:off x="0" y="6056405"/>
            <a:ext cx="12192000" cy="639519"/>
          </a:xfrm>
          <a:prstGeom prst="rect">
            <a:avLst/>
          </a:prstGeom>
        </p:spPr>
      </p:pic>
      <p:pic>
        <p:nvPicPr>
          <p:cNvPr id="14" name="Afbeelding 13" descr="wetenschapWit.png"/>
          <p:cNvPicPr>
            <a:picLocks noChangeAspect="1"/>
          </p:cNvPicPr>
          <p:nvPr/>
        </p:nvPicPr>
        <p:blipFill>
          <a:blip r:embed="rId6"/>
          <a:stretch>
            <a:fillRect/>
          </a:stretch>
        </p:blipFill>
        <p:spPr>
          <a:xfrm>
            <a:off x="753986" y="583701"/>
            <a:ext cx="1074815" cy="2804551"/>
          </a:xfrm>
          <a:prstGeom prst="rect">
            <a:avLst/>
          </a:prstGeom>
        </p:spPr>
      </p:pic>
      <p:sp>
        <p:nvSpPr>
          <p:cNvPr id="2" name="Tekstvak 1">
            <a:extLst>
              <a:ext uri="{FF2B5EF4-FFF2-40B4-BE49-F238E27FC236}">
                <a16:creationId xmlns:a16="http://schemas.microsoft.com/office/drawing/2014/main" id="{065448DE-1C01-FD42-E197-6047856D4406}"/>
              </a:ext>
            </a:extLst>
          </p:cNvPr>
          <p:cNvSpPr txBox="1"/>
          <p:nvPr/>
        </p:nvSpPr>
        <p:spPr>
          <a:xfrm>
            <a:off x="1958759" y="957411"/>
            <a:ext cx="10399929" cy="4862870"/>
          </a:xfrm>
          <a:prstGeom prst="rect">
            <a:avLst/>
          </a:prstGeom>
          <a:noFill/>
        </p:spPr>
        <p:txBody>
          <a:bodyPr wrap="square" rtlCol="0">
            <a:spAutoFit/>
          </a:bodyPr>
          <a:lstStyle/>
          <a:p>
            <a:endParaRPr lang="nl-NL" sz="4000" b="1" baseline="30000" dirty="0">
              <a:solidFill>
                <a:srgbClr val="FFFFFF"/>
              </a:solidFill>
              <a:latin typeface="Montserrat" pitchFamily="2" charset="77"/>
              <a:cs typeface="Montserrat Regular"/>
            </a:endParaRPr>
          </a:p>
          <a:p>
            <a:r>
              <a:rPr lang="nl-NL" sz="4800" b="1" baseline="30000" dirty="0">
                <a:solidFill>
                  <a:srgbClr val="FFFFFF"/>
                </a:solidFill>
                <a:latin typeface="Montserrat" pitchFamily="2" charset="77"/>
                <a:cs typeface="Montserrat Regular"/>
              </a:rPr>
              <a:t>Geluiden opnemen</a:t>
            </a:r>
          </a:p>
          <a:p>
            <a:r>
              <a:rPr lang="nl-NL" sz="4000" baseline="30000" dirty="0">
                <a:solidFill>
                  <a:srgbClr val="FFFFFF"/>
                </a:solidFill>
                <a:latin typeface="Montserrat" pitchFamily="2" charset="77"/>
                <a:cs typeface="Montserrat Regular"/>
              </a:rPr>
              <a:t>(20 minuten)</a:t>
            </a:r>
          </a:p>
          <a:p>
            <a:pPr marL="457200" indent="-457200" algn="l" rtl="0" fontAlgn="base">
              <a:buFont typeface="+mj-lt"/>
              <a:buAutoNum type="arabicPeriod"/>
            </a:pPr>
            <a:endParaRPr lang="nl-NL" sz="2200" dirty="0">
              <a:solidFill>
                <a:schemeClr val="bg1"/>
              </a:solidFill>
              <a:latin typeface="Montserrat" pitchFamily="2" charset="77"/>
            </a:endParaRPr>
          </a:p>
          <a:p>
            <a:pPr marL="457200" indent="-457200" algn="l" rtl="0" fontAlgn="base">
              <a:buFont typeface="+mj-lt"/>
              <a:buAutoNum type="arabicPeriod"/>
            </a:pPr>
            <a:r>
              <a:rPr lang="nl-NL" sz="2200" u="none" strike="noStrike" dirty="0">
                <a:solidFill>
                  <a:schemeClr val="bg1"/>
                </a:solidFill>
                <a:effectLst/>
                <a:latin typeface="Montserrat" pitchFamily="2" charset="77"/>
              </a:rPr>
              <a:t>Hoe neem je geluiden op in scratch?</a:t>
            </a:r>
            <a:r>
              <a:rPr lang="en-US" sz="2200" u="none" strike="noStrike" dirty="0">
                <a:solidFill>
                  <a:schemeClr val="bg1"/>
                </a:solidFill>
                <a:effectLst/>
                <a:latin typeface="Montserrat" pitchFamily="2" charset="77"/>
              </a:rPr>
              <a:t>​</a:t>
            </a:r>
            <a:br>
              <a:rPr lang="en-US" sz="2200" u="none" strike="noStrike" dirty="0">
                <a:solidFill>
                  <a:schemeClr val="bg1"/>
                </a:solidFill>
                <a:effectLst/>
                <a:latin typeface="Montserrat" pitchFamily="2" charset="77"/>
              </a:rPr>
            </a:br>
            <a:r>
              <a:rPr lang="nl-NL" sz="2200" u="none" strike="noStrike" dirty="0">
                <a:solidFill>
                  <a:schemeClr val="bg1"/>
                </a:solidFill>
                <a:effectLst/>
                <a:latin typeface="Montserrat" pitchFamily="2" charset="77"/>
              </a:rPr>
              <a:t>Denk bij geluiden aan je stem, de tafel, een fles of verzin zelf iets.</a:t>
            </a:r>
            <a:r>
              <a:rPr lang="en-US" sz="2200" u="none" strike="noStrike" dirty="0">
                <a:solidFill>
                  <a:schemeClr val="bg1"/>
                </a:solidFill>
                <a:effectLst/>
                <a:latin typeface="Montserrat" pitchFamily="2" charset="77"/>
              </a:rPr>
              <a:t>​</a:t>
            </a:r>
          </a:p>
          <a:p>
            <a:pPr marL="457200" indent="-457200" algn="l" rtl="0" fontAlgn="base">
              <a:buFont typeface="+mj-lt"/>
              <a:buAutoNum type="arabicPeriod"/>
            </a:pPr>
            <a:r>
              <a:rPr lang="nl-NL" sz="2200" u="none" strike="noStrike" dirty="0">
                <a:solidFill>
                  <a:schemeClr val="bg1"/>
                </a:solidFill>
                <a:effectLst/>
                <a:latin typeface="Montserrat" pitchFamily="2" charset="77"/>
              </a:rPr>
              <a:t>Werk in tweetallen samen en maak een geluid wat je opneemt. </a:t>
            </a:r>
            <a:r>
              <a:rPr lang="en-US" sz="2200" u="none" strike="noStrike" dirty="0">
                <a:solidFill>
                  <a:schemeClr val="bg1"/>
                </a:solidFill>
                <a:effectLst/>
                <a:latin typeface="Montserrat" pitchFamily="2" charset="77"/>
              </a:rPr>
              <a:t>​</a:t>
            </a:r>
          </a:p>
          <a:p>
            <a:pPr marL="457200" indent="-457200" algn="l" rtl="0" fontAlgn="base">
              <a:buFont typeface="+mj-lt"/>
              <a:buAutoNum type="arabicPeriod"/>
            </a:pPr>
            <a:r>
              <a:rPr lang="nl-NL" sz="2200" u="none" strike="noStrike" dirty="0">
                <a:solidFill>
                  <a:schemeClr val="bg1"/>
                </a:solidFill>
                <a:effectLst/>
                <a:latin typeface="Montserrat" pitchFamily="2" charset="77"/>
              </a:rPr>
              <a:t>Laat je geluid horen en beantwoord de volgende vragen:​</a:t>
            </a:r>
          </a:p>
          <a:p>
            <a:pPr marL="914400" lvl="1" indent="-457200" fontAlgn="base">
              <a:buFont typeface="Arial" panose="020B0604020202020204" pitchFamily="34" charset="0"/>
              <a:buChar char="•"/>
            </a:pPr>
            <a:r>
              <a:rPr lang="nl-NL" sz="2200" u="none" strike="noStrike" dirty="0">
                <a:solidFill>
                  <a:schemeClr val="bg1"/>
                </a:solidFill>
                <a:effectLst/>
                <a:latin typeface="Montserrat" pitchFamily="2" charset="77"/>
              </a:rPr>
              <a:t>Welk geluid hoor je?​</a:t>
            </a:r>
          </a:p>
          <a:p>
            <a:pPr marL="914400" lvl="1" indent="-457200" fontAlgn="base">
              <a:buFont typeface="Arial" panose="020B0604020202020204" pitchFamily="34" charset="0"/>
              <a:buChar char="•"/>
            </a:pPr>
            <a:r>
              <a:rPr lang="nl-NL" sz="2200" u="none" strike="noStrike" dirty="0">
                <a:solidFill>
                  <a:schemeClr val="bg1"/>
                </a:solidFill>
                <a:effectLst/>
                <a:latin typeface="Montserrat" pitchFamily="2" charset="77"/>
              </a:rPr>
              <a:t>Herken je het geluid?​</a:t>
            </a:r>
          </a:p>
          <a:p>
            <a:pPr marL="914400" lvl="1" indent="-457200" fontAlgn="base">
              <a:buFont typeface="Arial" panose="020B0604020202020204" pitchFamily="34" charset="0"/>
              <a:buChar char="•"/>
            </a:pPr>
            <a:r>
              <a:rPr lang="nl-NL" sz="2200" u="none" strike="noStrike" dirty="0">
                <a:solidFill>
                  <a:schemeClr val="bg1"/>
                </a:solidFill>
                <a:effectLst/>
                <a:latin typeface="Montserrat" pitchFamily="2" charset="77"/>
              </a:rPr>
              <a:t>Welke associaties heb je bij de geluiden?​</a:t>
            </a:r>
          </a:p>
          <a:p>
            <a:pPr marL="342900" indent="-342900" algn="l" rtl="0" fontAlgn="base">
              <a:buFont typeface="Arial" panose="020B0604020202020204" pitchFamily="34" charset="0"/>
              <a:buChar char="•"/>
            </a:pPr>
            <a:endParaRPr lang="nl-NL" sz="2200" b="0" i="0" u="none" strike="noStrike" dirty="0">
              <a:solidFill>
                <a:schemeClr val="bg1"/>
              </a:solidFill>
              <a:effectLst/>
              <a:latin typeface="Montserrat" pitchFamily="2" charset="77"/>
            </a:endParaRPr>
          </a:p>
          <a:p>
            <a:endParaRPr lang="nl-NL" sz="4000" baseline="30000" dirty="0">
              <a:solidFill>
                <a:srgbClr val="FFFFFF"/>
              </a:solidFill>
              <a:latin typeface="Montserrat" pitchFamily="2" charset="77"/>
              <a:cs typeface="Montserrat Regular"/>
            </a:endParaRPr>
          </a:p>
        </p:txBody>
      </p:sp>
      <p:sp>
        <p:nvSpPr>
          <p:cNvPr id="6" name="Rechthoek 3">
            <a:extLst>
              <a:ext uri="{FF2B5EF4-FFF2-40B4-BE49-F238E27FC236}">
                <a16:creationId xmlns:a16="http://schemas.microsoft.com/office/drawing/2014/main" id="{E97E9247-DDB8-4695-1433-0D55262BC719}"/>
              </a:ext>
            </a:extLst>
          </p:cNvPr>
          <p:cNvSpPr/>
          <p:nvPr/>
        </p:nvSpPr>
        <p:spPr>
          <a:xfrm>
            <a:off x="9633218" y="274754"/>
            <a:ext cx="2050966" cy="2209445"/>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7" name="TextBox 5">
            <a:extLst>
              <a:ext uri="{FF2B5EF4-FFF2-40B4-BE49-F238E27FC236}">
                <a16:creationId xmlns:a16="http://schemas.microsoft.com/office/drawing/2014/main" id="{9391E799-7691-AD32-E4DC-BE6D6D832819}"/>
              </a:ext>
            </a:extLst>
          </p:cNvPr>
          <p:cNvSpPr txBox="1"/>
          <p:nvPr/>
        </p:nvSpPr>
        <p:spPr>
          <a:xfrm>
            <a:off x="9660032" y="274755"/>
            <a:ext cx="2050966" cy="2062103"/>
          </a:xfrm>
          <a:prstGeom prst="rect">
            <a:avLst/>
          </a:prstGeom>
          <a:noFill/>
        </p:spPr>
        <p:txBody>
          <a:bodyPr wrap="square" rtlCol="0">
            <a:spAutoFit/>
          </a:bodyPr>
          <a:lstStyle/>
          <a:p>
            <a:r>
              <a:rPr lang="nl-NL" sz="1600" b="1" u="none" strike="noStrike" dirty="0">
                <a:solidFill>
                  <a:schemeClr val="bg1"/>
                </a:solidFill>
                <a:effectLst/>
                <a:latin typeface="Montserrat" pitchFamily="2" charset="77"/>
              </a:rPr>
              <a:t>Belangrijk: </a:t>
            </a:r>
          </a:p>
          <a:p>
            <a:r>
              <a:rPr lang="nl-NL" sz="1400" b="1" u="none" strike="noStrike" dirty="0">
                <a:solidFill>
                  <a:schemeClr val="bg1"/>
                </a:solidFill>
                <a:effectLst/>
                <a:latin typeface="Montserrat" pitchFamily="2" charset="77"/>
              </a:rPr>
              <a:t>Zorg ervoor dat je je project bewaard (save) door je project een naam te geven!! We gaan de zelf gemaakte geluiden bij 7.3 weer gebruiken.</a:t>
            </a:r>
            <a:endParaRPr lang="en-NL" sz="1400" b="1" dirty="0">
              <a:solidFill>
                <a:schemeClr val="bg1"/>
              </a:solidFill>
              <a:latin typeface="Montserrat" pitchFamily="2" charset="77"/>
            </a:endParaRPr>
          </a:p>
        </p:txBody>
      </p:sp>
    </p:spTree>
    <p:extLst>
      <p:ext uri="{BB962C8B-B14F-4D97-AF65-F5344CB8AC3E}">
        <p14:creationId xmlns:p14="http://schemas.microsoft.com/office/powerpoint/2010/main" val="3150293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3ABCE2"/>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9" name="Afbeelding 8" descr="WetenschapLoseOnderdelen80%.png"/>
          <p:cNvPicPr>
            <a:picLocks noChangeAspect="1"/>
          </p:cNvPicPr>
          <p:nvPr/>
        </p:nvPicPr>
        <p:blipFill>
          <a:blip r:embed="rId3"/>
          <a:stretch>
            <a:fillRect/>
          </a:stretch>
        </p:blipFill>
        <p:spPr>
          <a:xfrm>
            <a:off x="6211432" y="3327399"/>
            <a:ext cx="4151768" cy="1965301"/>
          </a:xfrm>
          <a:prstGeom prst="rect">
            <a:avLst/>
          </a:prstGeom>
        </p:spPr>
      </p:pic>
      <p:pic>
        <p:nvPicPr>
          <p:cNvPr id="12" name="Afbeelding 11" descr="Logo80%WeteschapMedia.png"/>
          <p:cNvPicPr>
            <a:picLocks noChangeAspect="1"/>
          </p:cNvPicPr>
          <p:nvPr/>
        </p:nvPicPr>
        <p:blipFill>
          <a:blip r:embed="rId4"/>
          <a:stretch>
            <a:fillRect/>
          </a:stretch>
        </p:blipFill>
        <p:spPr>
          <a:xfrm>
            <a:off x="9448800" y="482601"/>
            <a:ext cx="2336800" cy="1106159"/>
          </a:xfrm>
          <a:prstGeom prst="rect">
            <a:avLst/>
          </a:prstGeom>
        </p:spPr>
      </p:pic>
      <p:pic>
        <p:nvPicPr>
          <p:cNvPr id="8" name="Afbeelding 7" descr="FooterWetenschapMedia.png"/>
          <p:cNvPicPr>
            <a:picLocks noChangeAspect="1"/>
          </p:cNvPicPr>
          <p:nvPr/>
        </p:nvPicPr>
        <p:blipFill>
          <a:blip r:embed="rId5"/>
          <a:stretch>
            <a:fillRect/>
          </a:stretch>
        </p:blipFill>
        <p:spPr>
          <a:xfrm>
            <a:off x="0" y="6056405"/>
            <a:ext cx="12192000" cy="639519"/>
          </a:xfrm>
          <a:prstGeom prst="rect">
            <a:avLst/>
          </a:prstGeom>
        </p:spPr>
      </p:pic>
      <p:pic>
        <p:nvPicPr>
          <p:cNvPr id="14" name="Afbeelding 13" descr="wetenschapWit.png"/>
          <p:cNvPicPr>
            <a:picLocks noChangeAspect="1"/>
          </p:cNvPicPr>
          <p:nvPr/>
        </p:nvPicPr>
        <p:blipFill>
          <a:blip r:embed="rId6"/>
          <a:stretch>
            <a:fillRect/>
          </a:stretch>
        </p:blipFill>
        <p:spPr>
          <a:xfrm>
            <a:off x="753986" y="583701"/>
            <a:ext cx="1074815" cy="2804551"/>
          </a:xfrm>
          <a:prstGeom prst="rect">
            <a:avLst/>
          </a:prstGeom>
        </p:spPr>
      </p:pic>
      <p:sp>
        <p:nvSpPr>
          <p:cNvPr id="2" name="Tekstvak 1">
            <a:extLst>
              <a:ext uri="{FF2B5EF4-FFF2-40B4-BE49-F238E27FC236}">
                <a16:creationId xmlns:a16="http://schemas.microsoft.com/office/drawing/2014/main" id="{065448DE-1C01-FD42-E197-6047856D4406}"/>
              </a:ext>
            </a:extLst>
          </p:cNvPr>
          <p:cNvSpPr txBox="1"/>
          <p:nvPr/>
        </p:nvSpPr>
        <p:spPr>
          <a:xfrm>
            <a:off x="2044485" y="958465"/>
            <a:ext cx="7507900" cy="4524315"/>
          </a:xfrm>
          <a:prstGeom prst="rect">
            <a:avLst/>
          </a:prstGeom>
          <a:noFill/>
        </p:spPr>
        <p:txBody>
          <a:bodyPr wrap="square" rtlCol="0">
            <a:spAutoFit/>
          </a:bodyPr>
          <a:lstStyle/>
          <a:p>
            <a:endParaRPr lang="nl-NL" sz="4000" b="1" baseline="30000" dirty="0">
              <a:solidFill>
                <a:srgbClr val="FFFFFF"/>
              </a:solidFill>
              <a:latin typeface="Montserrat" pitchFamily="2" charset="77"/>
              <a:cs typeface="Montserrat Regular"/>
            </a:endParaRPr>
          </a:p>
          <a:p>
            <a:r>
              <a:rPr lang="nl-NL" sz="4800" b="1" baseline="30000" dirty="0">
                <a:solidFill>
                  <a:srgbClr val="FFFFFF"/>
                </a:solidFill>
                <a:latin typeface="Montserrat" pitchFamily="2" charset="77"/>
                <a:cs typeface="Montserrat Regular"/>
              </a:rPr>
              <a:t>Geluiden veranderen</a:t>
            </a:r>
          </a:p>
          <a:p>
            <a:r>
              <a:rPr lang="nl-NL" sz="4000" baseline="30000" dirty="0">
                <a:solidFill>
                  <a:srgbClr val="FFFFFF"/>
                </a:solidFill>
                <a:latin typeface="Montserrat" pitchFamily="2" charset="77"/>
                <a:cs typeface="Montserrat Regular"/>
              </a:rPr>
              <a:t>(20 minuten)</a:t>
            </a:r>
          </a:p>
          <a:p>
            <a:pPr algn="l" rtl="0" fontAlgn="base"/>
            <a:endParaRPr lang="nl-NL" sz="2200" dirty="0">
              <a:solidFill>
                <a:schemeClr val="bg1"/>
              </a:solidFill>
              <a:latin typeface="Montserrat" pitchFamily="2" charset="77"/>
            </a:endParaRPr>
          </a:p>
          <a:p>
            <a:pPr marL="457200" indent="-457200" algn="l" rtl="0" fontAlgn="base">
              <a:buFont typeface="+mj-lt"/>
              <a:buAutoNum type="arabicPeriod" startAt="4"/>
            </a:pPr>
            <a:r>
              <a:rPr lang="nl-NL" sz="2200" i="0" u="none" strike="noStrike" dirty="0">
                <a:solidFill>
                  <a:schemeClr val="bg1"/>
                </a:solidFill>
                <a:effectLst/>
                <a:latin typeface="Montserrat" pitchFamily="2" charset="77"/>
              </a:rPr>
              <a:t>Leg daarna uit op welke vier mogelijke manieren je dit geluid kan bewerken in scratch. </a:t>
            </a:r>
            <a:r>
              <a:rPr lang="en-US" sz="2200" i="0" u="none" strike="noStrike" dirty="0">
                <a:solidFill>
                  <a:schemeClr val="bg1"/>
                </a:solidFill>
                <a:effectLst/>
                <a:latin typeface="Montserrat" pitchFamily="2" charset="77"/>
              </a:rPr>
              <a:t>​</a:t>
            </a:r>
            <a:br>
              <a:rPr lang="en-US" sz="2200" i="0" u="none" strike="noStrike" dirty="0">
                <a:solidFill>
                  <a:schemeClr val="bg1"/>
                </a:solidFill>
                <a:effectLst/>
                <a:latin typeface="Montserrat" pitchFamily="2" charset="77"/>
              </a:rPr>
            </a:br>
            <a:r>
              <a:rPr lang="nl-NL" sz="2200" i="0" u="none" strike="noStrike" dirty="0">
                <a:solidFill>
                  <a:schemeClr val="bg1"/>
                </a:solidFill>
                <a:effectLst/>
                <a:latin typeface="Montserrat" pitchFamily="2" charset="77"/>
              </a:rPr>
              <a:t>robot, reverse en fade-in, fade-out . Doe dit aan de hand van de </a:t>
            </a:r>
            <a:r>
              <a:rPr lang="nl-NL" sz="2200" i="1" u="none" strike="noStrike" dirty="0">
                <a:solidFill>
                  <a:schemeClr val="bg1"/>
                </a:solidFill>
                <a:effectLst/>
                <a:latin typeface="Montserrat" pitchFamily="2" charset="77"/>
              </a:rPr>
              <a:t>tutorial of handleiding. </a:t>
            </a:r>
            <a:r>
              <a:rPr lang="en-US" sz="2200" i="0" u="none" strike="noStrike" dirty="0">
                <a:solidFill>
                  <a:schemeClr val="bg1"/>
                </a:solidFill>
                <a:effectLst/>
                <a:latin typeface="Montserrat" pitchFamily="2" charset="77"/>
              </a:rPr>
              <a:t>​</a:t>
            </a:r>
          </a:p>
          <a:p>
            <a:pPr marL="457200" indent="-457200" algn="l" rtl="0" fontAlgn="base">
              <a:buFont typeface="+mj-lt"/>
              <a:buAutoNum type="arabicPeriod" startAt="4"/>
            </a:pPr>
            <a:endParaRPr lang="en-US" sz="2200" i="0" u="none" strike="noStrike" dirty="0">
              <a:solidFill>
                <a:schemeClr val="bg1"/>
              </a:solidFill>
              <a:effectLst/>
              <a:latin typeface="Montserrat" pitchFamily="2" charset="77"/>
            </a:endParaRPr>
          </a:p>
          <a:p>
            <a:pPr marL="457200" indent="-457200" algn="l" rtl="0" fontAlgn="base">
              <a:buFont typeface="+mj-lt"/>
              <a:buAutoNum type="arabicPeriod" startAt="4"/>
            </a:pPr>
            <a:r>
              <a:rPr lang="nl-NL" sz="2200" i="0" u="none" strike="noStrike" dirty="0">
                <a:solidFill>
                  <a:schemeClr val="bg1"/>
                </a:solidFill>
                <a:effectLst/>
                <a:latin typeface="Montserrat" pitchFamily="2" charset="77"/>
              </a:rPr>
              <a:t>Probeer de vier toepassingen uit in scratch.</a:t>
            </a:r>
          </a:p>
          <a:p>
            <a:pPr marL="457200" indent="-457200" algn="l" rtl="0" fontAlgn="base">
              <a:buFont typeface="+mj-lt"/>
              <a:buAutoNum type="arabicPeriod" startAt="4"/>
            </a:pPr>
            <a:endParaRPr lang="nl-NL" sz="2200" b="0" i="0" u="none" strike="noStrike" dirty="0">
              <a:solidFill>
                <a:schemeClr val="bg1"/>
              </a:solidFill>
              <a:effectLst/>
              <a:latin typeface="Montserrat" pitchFamily="2" charset="77"/>
            </a:endParaRPr>
          </a:p>
          <a:p>
            <a:endParaRPr lang="nl-NL" sz="4000" baseline="30000" dirty="0">
              <a:solidFill>
                <a:srgbClr val="FFFFFF"/>
              </a:solidFill>
              <a:latin typeface="Montserrat" pitchFamily="2" charset="77"/>
              <a:cs typeface="Montserrat Regular"/>
            </a:endParaRPr>
          </a:p>
        </p:txBody>
      </p:sp>
      <p:sp>
        <p:nvSpPr>
          <p:cNvPr id="5" name="Rechthoek 3">
            <a:extLst>
              <a:ext uri="{FF2B5EF4-FFF2-40B4-BE49-F238E27FC236}">
                <a16:creationId xmlns:a16="http://schemas.microsoft.com/office/drawing/2014/main" id="{0E906D5F-24F7-737C-04B2-F22B76604DDD}"/>
              </a:ext>
            </a:extLst>
          </p:cNvPr>
          <p:cNvSpPr/>
          <p:nvPr/>
        </p:nvSpPr>
        <p:spPr>
          <a:xfrm>
            <a:off x="9633218" y="274754"/>
            <a:ext cx="2050966" cy="2209445"/>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6" name="TextBox 5">
            <a:extLst>
              <a:ext uri="{FF2B5EF4-FFF2-40B4-BE49-F238E27FC236}">
                <a16:creationId xmlns:a16="http://schemas.microsoft.com/office/drawing/2014/main" id="{58D5F5BC-0925-D8E0-FEA0-C375FB97E122}"/>
              </a:ext>
            </a:extLst>
          </p:cNvPr>
          <p:cNvSpPr txBox="1"/>
          <p:nvPr/>
        </p:nvSpPr>
        <p:spPr>
          <a:xfrm>
            <a:off x="9660032" y="274755"/>
            <a:ext cx="2050966" cy="2062103"/>
          </a:xfrm>
          <a:prstGeom prst="rect">
            <a:avLst/>
          </a:prstGeom>
          <a:noFill/>
        </p:spPr>
        <p:txBody>
          <a:bodyPr wrap="square" rtlCol="0">
            <a:spAutoFit/>
          </a:bodyPr>
          <a:lstStyle/>
          <a:p>
            <a:r>
              <a:rPr lang="nl-NL" sz="1600" b="1" u="none" strike="noStrike" dirty="0">
                <a:solidFill>
                  <a:schemeClr val="bg1"/>
                </a:solidFill>
                <a:effectLst/>
                <a:latin typeface="Montserrat" pitchFamily="2" charset="77"/>
              </a:rPr>
              <a:t>Belangrijk: </a:t>
            </a:r>
          </a:p>
          <a:p>
            <a:r>
              <a:rPr lang="nl-NL" sz="1400" b="1" u="none" strike="noStrike" dirty="0">
                <a:solidFill>
                  <a:schemeClr val="bg1"/>
                </a:solidFill>
                <a:effectLst/>
                <a:latin typeface="Montserrat" pitchFamily="2" charset="77"/>
              </a:rPr>
              <a:t>Zorg ervoor dat je je project bewaard (save) door je project een naam te geven!! We gaan de zelf gemaakte geluiden bij 7.3 weer gebruiken.</a:t>
            </a:r>
            <a:endParaRPr lang="en-NL" sz="1400" b="1" dirty="0">
              <a:solidFill>
                <a:schemeClr val="bg1"/>
              </a:solidFill>
              <a:latin typeface="Montserrat" pitchFamily="2" charset="77"/>
            </a:endParaRPr>
          </a:p>
        </p:txBody>
      </p:sp>
    </p:spTree>
    <p:extLst>
      <p:ext uri="{BB962C8B-B14F-4D97-AF65-F5344CB8AC3E}">
        <p14:creationId xmlns:p14="http://schemas.microsoft.com/office/powerpoint/2010/main" val="4060437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3ABCE2"/>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9" name="Afbeelding 8" descr="WetenschapLoseOnderdelen80%.png"/>
          <p:cNvPicPr>
            <a:picLocks noChangeAspect="1"/>
          </p:cNvPicPr>
          <p:nvPr/>
        </p:nvPicPr>
        <p:blipFill>
          <a:blip r:embed="rId4"/>
          <a:stretch>
            <a:fillRect/>
          </a:stretch>
        </p:blipFill>
        <p:spPr>
          <a:xfrm>
            <a:off x="6211432" y="3327399"/>
            <a:ext cx="4151768" cy="1965301"/>
          </a:xfrm>
          <a:prstGeom prst="rect">
            <a:avLst/>
          </a:prstGeom>
        </p:spPr>
      </p:pic>
      <p:pic>
        <p:nvPicPr>
          <p:cNvPr id="12" name="Afbeelding 11" descr="Logo80%WeteschapMedia.png"/>
          <p:cNvPicPr>
            <a:picLocks noChangeAspect="1"/>
          </p:cNvPicPr>
          <p:nvPr/>
        </p:nvPicPr>
        <p:blipFill>
          <a:blip r:embed="rId5"/>
          <a:stretch>
            <a:fillRect/>
          </a:stretch>
        </p:blipFill>
        <p:spPr>
          <a:xfrm>
            <a:off x="9448800" y="482601"/>
            <a:ext cx="2336800" cy="1106159"/>
          </a:xfrm>
          <a:prstGeom prst="rect">
            <a:avLst/>
          </a:prstGeom>
        </p:spPr>
      </p:pic>
      <p:pic>
        <p:nvPicPr>
          <p:cNvPr id="8" name="Afbeelding 7" descr="FooterWetenschapMedia.png"/>
          <p:cNvPicPr>
            <a:picLocks noChangeAspect="1"/>
          </p:cNvPicPr>
          <p:nvPr/>
        </p:nvPicPr>
        <p:blipFill>
          <a:blip r:embed="rId6"/>
          <a:stretch>
            <a:fillRect/>
          </a:stretch>
        </p:blipFill>
        <p:spPr>
          <a:xfrm>
            <a:off x="0" y="6056405"/>
            <a:ext cx="12192000" cy="639519"/>
          </a:xfrm>
          <a:prstGeom prst="rect">
            <a:avLst/>
          </a:prstGeom>
        </p:spPr>
      </p:pic>
      <p:pic>
        <p:nvPicPr>
          <p:cNvPr id="14" name="Afbeelding 13" descr="wetenschapWit.png"/>
          <p:cNvPicPr>
            <a:picLocks noChangeAspect="1"/>
          </p:cNvPicPr>
          <p:nvPr/>
        </p:nvPicPr>
        <p:blipFill>
          <a:blip r:embed="rId7"/>
          <a:stretch>
            <a:fillRect/>
          </a:stretch>
        </p:blipFill>
        <p:spPr>
          <a:xfrm>
            <a:off x="753986" y="583701"/>
            <a:ext cx="1074815" cy="2804551"/>
          </a:xfrm>
          <a:prstGeom prst="rect">
            <a:avLst/>
          </a:prstGeom>
        </p:spPr>
      </p:pic>
      <p:sp>
        <p:nvSpPr>
          <p:cNvPr id="2" name="Tekstvak 1">
            <a:extLst>
              <a:ext uri="{FF2B5EF4-FFF2-40B4-BE49-F238E27FC236}">
                <a16:creationId xmlns:a16="http://schemas.microsoft.com/office/drawing/2014/main" id="{065448DE-1C01-FD42-E197-6047856D4406}"/>
              </a:ext>
            </a:extLst>
          </p:cNvPr>
          <p:cNvSpPr txBox="1"/>
          <p:nvPr/>
        </p:nvSpPr>
        <p:spPr>
          <a:xfrm>
            <a:off x="2051082" y="435892"/>
            <a:ext cx="10007568" cy="5006499"/>
          </a:xfrm>
          <a:prstGeom prst="rect">
            <a:avLst/>
          </a:prstGeom>
          <a:noFill/>
        </p:spPr>
        <p:txBody>
          <a:bodyPr wrap="square" rtlCol="0">
            <a:spAutoFit/>
          </a:bodyPr>
          <a:lstStyle/>
          <a:p>
            <a:endParaRPr lang="nl-NL" sz="4000" b="1" baseline="30000" dirty="0">
              <a:solidFill>
                <a:srgbClr val="FFFFFF"/>
              </a:solidFill>
              <a:latin typeface="Montserrat" pitchFamily="2" charset="77"/>
              <a:cs typeface="Montserrat Regular"/>
            </a:endParaRPr>
          </a:p>
          <a:p>
            <a:r>
              <a:rPr lang="nl-NL" sz="4800" b="1" baseline="30000" dirty="0">
                <a:solidFill>
                  <a:srgbClr val="FFFFFF"/>
                </a:solidFill>
                <a:latin typeface="Montserrat" pitchFamily="2" charset="77"/>
                <a:cs typeface="Montserrat Regular"/>
              </a:rPr>
              <a:t>Muziek maken van de zelf gemaakte geluiden</a:t>
            </a:r>
          </a:p>
          <a:p>
            <a:r>
              <a:rPr lang="nl-NL" sz="4000" baseline="30000" dirty="0">
                <a:solidFill>
                  <a:srgbClr val="FFFFFF"/>
                </a:solidFill>
                <a:latin typeface="Montserrat" pitchFamily="2" charset="77"/>
                <a:cs typeface="Montserrat Regular"/>
              </a:rPr>
              <a:t>(10 minuten)</a:t>
            </a:r>
            <a:br>
              <a:rPr lang="en-GB" sz="2200" b="1" i="0" u="none" strike="noStrike" dirty="0">
                <a:solidFill>
                  <a:schemeClr val="bg1"/>
                </a:solidFill>
                <a:effectLst/>
                <a:latin typeface="Montserrat" pitchFamily="2" charset="77"/>
              </a:rPr>
            </a:br>
            <a:r>
              <a:rPr lang="en-GB" sz="2200" b="1" i="0" u="none" strike="noStrike" dirty="0">
                <a:solidFill>
                  <a:schemeClr val="bg1"/>
                </a:solidFill>
                <a:effectLst/>
                <a:latin typeface="Montserrat" pitchFamily="2" charset="77"/>
              </a:rPr>
              <a:t>De </a:t>
            </a:r>
            <a:r>
              <a:rPr lang="en-GB" sz="2200" b="1" i="0" u="none" strike="noStrike" dirty="0" err="1">
                <a:solidFill>
                  <a:schemeClr val="bg1"/>
                </a:solidFill>
                <a:effectLst/>
                <a:latin typeface="Montserrat" pitchFamily="2" charset="77"/>
              </a:rPr>
              <a:t>geluiden</a:t>
            </a:r>
            <a:r>
              <a:rPr lang="en-GB" sz="2200" b="1" i="0" u="none" strike="noStrike" dirty="0">
                <a:solidFill>
                  <a:schemeClr val="bg1"/>
                </a:solidFill>
                <a:effectLst/>
                <a:latin typeface="Montserrat" pitchFamily="2" charset="77"/>
              </a:rPr>
              <a:t> die </a:t>
            </a:r>
            <a:r>
              <a:rPr lang="en-GB" sz="2200" b="1" i="0" u="none" strike="noStrike" dirty="0" err="1">
                <a:solidFill>
                  <a:schemeClr val="bg1"/>
                </a:solidFill>
                <a:effectLst/>
                <a:latin typeface="Montserrat" pitchFamily="2" charset="77"/>
              </a:rPr>
              <a:t>jullie</a:t>
            </a:r>
            <a:r>
              <a:rPr lang="en-GB" sz="2200" b="1" i="0" u="none" strike="noStrike" dirty="0">
                <a:solidFill>
                  <a:schemeClr val="bg1"/>
                </a:solidFill>
                <a:effectLst/>
                <a:latin typeface="Montserrat" pitchFamily="2" charset="77"/>
              </a:rPr>
              <a:t> </a:t>
            </a:r>
            <a:r>
              <a:rPr lang="en-GB" sz="2200" b="1" i="0" u="none" strike="noStrike" dirty="0" err="1">
                <a:solidFill>
                  <a:schemeClr val="bg1"/>
                </a:solidFill>
                <a:effectLst/>
                <a:latin typeface="Montserrat" pitchFamily="2" charset="77"/>
              </a:rPr>
              <a:t>hebben</a:t>
            </a:r>
            <a:r>
              <a:rPr lang="en-GB" sz="2200" b="1" i="0" u="none" strike="noStrike" dirty="0">
                <a:solidFill>
                  <a:schemeClr val="bg1"/>
                </a:solidFill>
                <a:effectLst/>
                <a:latin typeface="Montserrat" pitchFamily="2" charset="77"/>
              </a:rPr>
              <a:t> </a:t>
            </a:r>
            <a:r>
              <a:rPr lang="en-GB" sz="2200" b="1" i="0" u="none" strike="noStrike" dirty="0" err="1">
                <a:solidFill>
                  <a:schemeClr val="bg1"/>
                </a:solidFill>
                <a:effectLst/>
                <a:latin typeface="Montserrat" pitchFamily="2" charset="77"/>
              </a:rPr>
              <a:t>gemaakt</a:t>
            </a:r>
            <a:r>
              <a:rPr lang="en-GB" sz="2200" b="1" i="0" u="none" strike="noStrike" dirty="0">
                <a:solidFill>
                  <a:schemeClr val="bg1"/>
                </a:solidFill>
                <a:effectLst/>
                <a:latin typeface="Montserrat" pitchFamily="2" charset="77"/>
              </a:rPr>
              <a:t> </a:t>
            </a:r>
            <a:r>
              <a:rPr lang="en-GB" sz="2200" b="1" i="0" u="none" strike="noStrike" dirty="0" err="1">
                <a:solidFill>
                  <a:schemeClr val="bg1"/>
                </a:solidFill>
                <a:effectLst/>
                <a:latin typeface="Montserrat" pitchFamily="2" charset="77"/>
              </a:rPr>
              <a:t>worden</a:t>
            </a:r>
            <a:r>
              <a:rPr lang="en-GB" sz="2200" b="1" i="0" u="none" strike="noStrike" dirty="0">
                <a:solidFill>
                  <a:schemeClr val="bg1"/>
                </a:solidFill>
                <a:effectLst/>
                <a:latin typeface="Montserrat" pitchFamily="2" charset="77"/>
              </a:rPr>
              <a:t> </a:t>
            </a:r>
            <a:r>
              <a:rPr lang="en-GB" sz="2200" b="1" i="0" u="none" strike="noStrike" dirty="0" err="1">
                <a:solidFill>
                  <a:schemeClr val="bg1"/>
                </a:solidFill>
                <a:effectLst/>
                <a:latin typeface="Montserrat" pitchFamily="2" charset="77"/>
              </a:rPr>
              <a:t>samengevoegd</a:t>
            </a:r>
            <a:r>
              <a:rPr lang="en-GB" sz="2200" b="1" i="0" u="none" strike="noStrike" dirty="0">
                <a:solidFill>
                  <a:schemeClr val="bg1"/>
                </a:solidFill>
                <a:effectLst/>
                <a:latin typeface="Montserrat" pitchFamily="2" charset="77"/>
              </a:rPr>
              <a:t> in </a:t>
            </a:r>
            <a:r>
              <a:rPr lang="en-GB" sz="2200" b="1" i="0" u="none" strike="noStrike" dirty="0" err="1">
                <a:solidFill>
                  <a:schemeClr val="bg1"/>
                </a:solidFill>
                <a:effectLst/>
                <a:latin typeface="Montserrat" pitchFamily="2" charset="77"/>
              </a:rPr>
              <a:t>een</a:t>
            </a:r>
            <a:r>
              <a:rPr lang="en-GB" sz="2200" b="1" i="0" u="none" strike="noStrike" dirty="0">
                <a:solidFill>
                  <a:schemeClr val="bg1"/>
                </a:solidFill>
                <a:effectLst/>
                <a:latin typeface="Montserrat" pitchFamily="2" charset="77"/>
              </a:rPr>
              <a:t> </a:t>
            </a:r>
            <a:r>
              <a:rPr lang="en-GB" sz="2200" b="1" i="0" u="none" strike="noStrike" dirty="0" err="1">
                <a:solidFill>
                  <a:schemeClr val="bg1"/>
                </a:solidFill>
                <a:effectLst/>
                <a:latin typeface="Montserrat" pitchFamily="2" charset="77"/>
              </a:rPr>
              <a:t>muziekstuk</a:t>
            </a:r>
            <a:r>
              <a:rPr lang="en-GB" sz="2200" b="1" i="0" u="none" strike="noStrike" dirty="0">
                <a:solidFill>
                  <a:schemeClr val="bg1"/>
                </a:solidFill>
                <a:effectLst/>
                <a:latin typeface="Montserrat" pitchFamily="2" charset="77"/>
              </a:rPr>
              <a:t>. </a:t>
            </a:r>
            <a:r>
              <a:rPr lang="en-GB" sz="2200" b="1" i="0" u="none" strike="noStrike" dirty="0" err="1">
                <a:solidFill>
                  <a:schemeClr val="bg1"/>
                </a:solidFill>
                <a:effectLst/>
                <a:latin typeface="Montserrat" pitchFamily="2" charset="77"/>
              </a:rPr>
              <a:t>Jullie</a:t>
            </a:r>
            <a:r>
              <a:rPr lang="en-GB" sz="2200" b="1" i="0" u="none" strike="noStrike" dirty="0">
                <a:solidFill>
                  <a:schemeClr val="bg1"/>
                </a:solidFill>
                <a:effectLst/>
                <a:latin typeface="Montserrat" pitchFamily="2" charset="77"/>
              </a:rPr>
              <a:t> </a:t>
            </a:r>
            <a:r>
              <a:rPr lang="en-GB" sz="2200" b="1" i="0" u="none" strike="noStrike" dirty="0" err="1">
                <a:solidFill>
                  <a:schemeClr val="bg1"/>
                </a:solidFill>
                <a:effectLst/>
                <a:latin typeface="Montserrat" pitchFamily="2" charset="77"/>
              </a:rPr>
              <a:t>gaan</a:t>
            </a:r>
            <a:r>
              <a:rPr lang="en-GB" sz="2200" b="1" i="0" u="none" strike="noStrike" dirty="0">
                <a:solidFill>
                  <a:schemeClr val="bg1"/>
                </a:solidFill>
                <a:effectLst/>
                <a:latin typeface="Montserrat" pitchFamily="2" charset="77"/>
              </a:rPr>
              <a:t> </a:t>
            </a:r>
            <a:r>
              <a:rPr lang="en-GB" sz="2200" b="1" i="0" u="none" strike="noStrike" dirty="0" err="1">
                <a:solidFill>
                  <a:schemeClr val="bg1"/>
                </a:solidFill>
                <a:effectLst/>
                <a:latin typeface="Montserrat" pitchFamily="2" charset="77"/>
              </a:rPr>
              <a:t>samenwerken</a:t>
            </a:r>
            <a:r>
              <a:rPr lang="en-GB" sz="2200" b="1" i="0" u="none" strike="noStrike" dirty="0">
                <a:solidFill>
                  <a:schemeClr val="bg1"/>
                </a:solidFill>
                <a:effectLst/>
                <a:latin typeface="Montserrat" pitchFamily="2" charset="77"/>
              </a:rPr>
              <a:t> </a:t>
            </a:r>
            <a:r>
              <a:rPr lang="en-GB" sz="2200" b="1" i="0" u="none" strike="noStrike" dirty="0" err="1">
                <a:solidFill>
                  <a:schemeClr val="bg1"/>
                </a:solidFill>
                <a:effectLst/>
                <a:latin typeface="Montserrat" pitchFamily="2" charset="77"/>
              </a:rPr>
              <a:t>en</a:t>
            </a:r>
            <a:r>
              <a:rPr lang="en-GB" sz="2200" b="1" i="0" u="none" strike="noStrike" dirty="0">
                <a:solidFill>
                  <a:schemeClr val="bg1"/>
                </a:solidFill>
                <a:effectLst/>
                <a:latin typeface="Montserrat" pitchFamily="2" charset="77"/>
              </a:rPr>
              <a:t> </a:t>
            </a:r>
            <a:r>
              <a:rPr lang="en-GB" sz="2200" b="1" i="0" u="none" strike="noStrike" dirty="0" err="1">
                <a:solidFill>
                  <a:schemeClr val="bg1"/>
                </a:solidFill>
                <a:effectLst/>
                <a:latin typeface="Montserrat" pitchFamily="2" charset="77"/>
              </a:rPr>
              <a:t>dirigeren</a:t>
            </a:r>
            <a:r>
              <a:rPr lang="en-GB" sz="2200" b="1" i="0" u="none" strike="noStrike" dirty="0">
                <a:solidFill>
                  <a:schemeClr val="bg1"/>
                </a:solidFill>
                <a:effectLst/>
                <a:latin typeface="Montserrat" pitchFamily="2" charset="77"/>
              </a:rPr>
              <a:t>. </a:t>
            </a:r>
          </a:p>
          <a:p>
            <a:endParaRPr lang="en-GB" sz="2200" b="1" dirty="0">
              <a:solidFill>
                <a:schemeClr val="bg1"/>
              </a:solidFill>
              <a:latin typeface="Montserrat" pitchFamily="2" charset="77"/>
            </a:endParaRPr>
          </a:p>
          <a:p>
            <a:br>
              <a:rPr lang="en-GB" sz="2400" b="0" i="0" u="none" strike="noStrike" dirty="0">
                <a:solidFill>
                  <a:srgbClr val="000000"/>
                </a:solidFill>
                <a:effectLst/>
              </a:rPr>
            </a:br>
            <a:br>
              <a:rPr lang="en-GB" sz="2400" dirty="0"/>
            </a:br>
            <a:endParaRPr lang="en-GB" sz="2200" b="1" i="0" u="none" strike="noStrike" dirty="0">
              <a:solidFill>
                <a:schemeClr val="bg1"/>
              </a:solidFill>
              <a:effectLst/>
              <a:latin typeface="Montserrat" pitchFamily="2" charset="77"/>
            </a:endParaRPr>
          </a:p>
          <a:p>
            <a:endParaRPr lang="nl-NL" sz="2200" dirty="0">
              <a:solidFill>
                <a:schemeClr val="bg1"/>
              </a:solidFill>
              <a:latin typeface="Montserrat" pitchFamily="2" charset="77"/>
            </a:endParaRPr>
          </a:p>
          <a:p>
            <a:endParaRPr lang="nl-NL" sz="2200" dirty="0">
              <a:solidFill>
                <a:schemeClr val="bg1"/>
              </a:solidFill>
              <a:latin typeface="Montserrat" pitchFamily="2" charset="77"/>
            </a:endParaRPr>
          </a:p>
        </p:txBody>
      </p:sp>
      <p:sp>
        <p:nvSpPr>
          <p:cNvPr id="5" name="Rechthoek 3">
            <a:extLst>
              <a:ext uri="{FF2B5EF4-FFF2-40B4-BE49-F238E27FC236}">
                <a16:creationId xmlns:a16="http://schemas.microsoft.com/office/drawing/2014/main" id="{E0900DED-5DA6-58E3-C4DC-DE17928B27EE}"/>
              </a:ext>
            </a:extLst>
          </p:cNvPr>
          <p:cNvSpPr/>
          <p:nvPr/>
        </p:nvSpPr>
        <p:spPr>
          <a:xfrm>
            <a:off x="133350" y="3388252"/>
            <a:ext cx="1890487" cy="2383577"/>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7" name="TextBox 6">
            <a:extLst>
              <a:ext uri="{FF2B5EF4-FFF2-40B4-BE49-F238E27FC236}">
                <a16:creationId xmlns:a16="http://schemas.microsoft.com/office/drawing/2014/main" id="{13D4B6D9-4055-C892-7D34-5CC6D4189B4F}"/>
              </a:ext>
            </a:extLst>
          </p:cNvPr>
          <p:cNvSpPr txBox="1"/>
          <p:nvPr/>
        </p:nvSpPr>
        <p:spPr>
          <a:xfrm>
            <a:off x="146967" y="3518211"/>
            <a:ext cx="1890487" cy="2123658"/>
          </a:xfrm>
          <a:prstGeom prst="rect">
            <a:avLst/>
          </a:prstGeom>
          <a:noFill/>
        </p:spPr>
        <p:txBody>
          <a:bodyPr wrap="square" rtlCol="0">
            <a:spAutoFit/>
          </a:bodyPr>
          <a:lstStyle/>
          <a:p>
            <a:pPr marL="342900" indent="-342900">
              <a:buFont typeface="+mj-lt"/>
              <a:buAutoNum type="arabicPeriod"/>
            </a:pPr>
            <a:r>
              <a:rPr lang="nl-NL" sz="1200" b="0" i="0" u="none" strike="noStrike" dirty="0">
                <a:solidFill>
                  <a:schemeClr val="bg1"/>
                </a:solidFill>
                <a:effectLst/>
                <a:latin typeface="Montserrat" pitchFamily="2" charset="77"/>
              </a:rPr>
              <a:t>Een tweetal laat zijn geluid horen. De leerling drukt op de spatiebalk als het geluid moet beginnen en ook weer op de spatiebalk als het geluid moet stoppen. </a:t>
            </a:r>
          </a:p>
          <a:p>
            <a:endParaRPr lang="nl-NL" sz="1200" dirty="0"/>
          </a:p>
        </p:txBody>
      </p:sp>
      <p:sp>
        <p:nvSpPr>
          <p:cNvPr id="16" name="Rechthoek 3">
            <a:extLst>
              <a:ext uri="{FF2B5EF4-FFF2-40B4-BE49-F238E27FC236}">
                <a16:creationId xmlns:a16="http://schemas.microsoft.com/office/drawing/2014/main" id="{3C65F7B1-D9ED-0D71-265D-00B680F9253C}"/>
              </a:ext>
            </a:extLst>
          </p:cNvPr>
          <p:cNvSpPr/>
          <p:nvPr/>
        </p:nvSpPr>
        <p:spPr>
          <a:xfrm>
            <a:off x="2090687" y="3383378"/>
            <a:ext cx="1890487" cy="2387566"/>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3" name="TextBox 12">
            <a:extLst>
              <a:ext uri="{FF2B5EF4-FFF2-40B4-BE49-F238E27FC236}">
                <a16:creationId xmlns:a16="http://schemas.microsoft.com/office/drawing/2014/main" id="{E8F6035D-3A7B-729B-8539-72CFC60247E7}"/>
              </a:ext>
            </a:extLst>
          </p:cNvPr>
          <p:cNvSpPr txBox="1"/>
          <p:nvPr/>
        </p:nvSpPr>
        <p:spPr>
          <a:xfrm>
            <a:off x="2110273" y="3518211"/>
            <a:ext cx="1890487" cy="1200329"/>
          </a:xfrm>
          <a:prstGeom prst="rect">
            <a:avLst/>
          </a:prstGeom>
          <a:noFill/>
        </p:spPr>
        <p:txBody>
          <a:bodyPr wrap="square" rtlCol="0">
            <a:spAutoFit/>
          </a:bodyPr>
          <a:lstStyle/>
          <a:p>
            <a:pPr marL="342900" indent="-342900" algn="l" rtl="0" fontAlgn="base">
              <a:spcBef>
                <a:spcPts val="0"/>
              </a:spcBef>
              <a:spcAft>
                <a:spcPts val="0"/>
              </a:spcAft>
              <a:buFont typeface="+mj-lt"/>
              <a:buAutoNum type="arabicPeriod" startAt="2"/>
            </a:pPr>
            <a:r>
              <a:rPr lang="nl-NL" sz="1200" b="0" i="0" u="none" strike="noStrike" dirty="0">
                <a:solidFill>
                  <a:schemeClr val="bg1"/>
                </a:solidFill>
                <a:effectLst/>
                <a:latin typeface="Montserrat" pitchFamily="2" charset="77"/>
              </a:rPr>
              <a:t>Vertel dat de leerlingen er samen muziek mee gaan maken. </a:t>
            </a:r>
          </a:p>
          <a:p>
            <a:endParaRPr lang="nl-NL" sz="1200" dirty="0"/>
          </a:p>
        </p:txBody>
      </p:sp>
      <p:sp>
        <p:nvSpPr>
          <p:cNvPr id="17" name="Rechthoek 3">
            <a:extLst>
              <a:ext uri="{FF2B5EF4-FFF2-40B4-BE49-F238E27FC236}">
                <a16:creationId xmlns:a16="http://schemas.microsoft.com/office/drawing/2014/main" id="{30B47E5B-4C89-6946-2439-B0D3AB06A5AC}"/>
              </a:ext>
            </a:extLst>
          </p:cNvPr>
          <p:cNvSpPr/>
          <p:nvPr/>
        </p:nvSpPr>
        <p:spPr>
          <a:xfrm>
            <a:off x="4042717" y="3383377"/>
            <a:ext cx="1890487" cy="2387566"/>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8" name="TextBox 17">
            <a:extLst>
              <a:ext uri="{FF2B5EF4-FFF2-40B4-BE49-F238E27FC236}">
                <a16:creationId xmlns:a16="http://schemas.microsoft.com/office/drawing/2014/main" id="{BB9A1377-5EB7-677A-1B3E-2B06BC7C9CDA}"/>
              </a:ext>
            </a:extLst>
          </p:cNvPr>
          <p:cNvSpPr txBox="1"/>
          <p:nvPr/>
        </p:nvSpPr>
        <p:spPr>
          <a:xfrm>
            <a:off x="4013728" y="3472919"/>
            <a:ext cx="1685725" cy="2492990"/>
          </a:xfrm>
          <a:prstGeom prst="rect">
            <a:avLst/>
          </a:prstGeom>
          <a:noFill/>
        </p:spPr>
        <p:txBody>
          <a:bodyPr wrap="square" rtlCol="0">
            <a:spAutoFit/>
          </a:bodyPr>
          <a:lstStyle/>
          <a:p>
            <a:pPr marL="342900" indent="-342900" algn="l" rtl="0" fontAlgn="base">
              <a:spcBef>
                <a:spcPts val="1600"/>
              </a:spcBef>
              <a:spcAft>
                <a:spcPts val="0"/>
              </a:spcAft>
              <a:buFont typeface="+mj-lt"/>
              <a:buAutoNum type="arabicPeriod" startAt="3"/>
            </a:pPr>
            <a:r>
              <a:rPr lang="nl-NL" sz="1200" b="0" i="0" u="none" strike="noStrike" dirty="0">
                <a:solidFill>
                  <a:schemeClr val="bg1"/>
                </a:solidFill>
                <a:effectLst/>
                <a:latin typeface="Montserrat" pitchFamily="2" charset="77"/>
              </a:rPr>
              <a:t>Bekijk de video om de gebaren voor </a:t>
            </a:r>
            <a:r>
              <a:rPr lang="nl-NL" sz="1200" b="1" i="1" u="none" strike="noStrike" dirty="0">
                <a:solidFill>
                  <a:schemeClr val="bg1"/>
                </a:solidFill>
                <a:effectLst/>
                <a:latin typeface="Montserrat" pitchFamily="2" charset="77"/>
              </a:rPr>
              <a:t>Start</a:t>
            </a:r>
            <a:r>
              <a:rPr lang="nl-NL" sz="1200" b="0" i="0" u="none" strike="noStrike" dirty="0">
                <a:solidFill>
                  <a:schemeClr val="bg1"/>
                </a:solidFill>
                <a:effectLst/>
                <a:latin typeface="Montserrat" pitchFamily="2" charset="77"/>
              </a:rPr>
              <a:t> en </a:t>
            </a:r>
            <a:r>
              <a:rPr lang="nl-NL" sz="1200" b="1" i="1" u="none" strike="noStrike" dirty="0">
                <a:solidFill>
                  <a:schemeClr val="bg1"/>
                </a:solidFill>
                <a:effectLst/>
                <a:latin typeface="Montserrat" pitchFamily="2" charset="77"/>
              </a:rPr>
              <a:t>Stop</a:t>
            </a:r>
            <a:r>
              <a:rPr lang="nl-NL" sz="1200" b="0" i="0" u="none" strike="noStrike" dirty="0">
                <a:solidFill>
                  <a:schemeClr val="bg1"/>
                </a:solidFill>
                <a:effectLst/>
                <a:latin typeface="Montserrat" pitchFamily="2" charset="77"/>
              </a:rPr>
              <a:t> met elkaar te oefenen. Neem de rol van dirigent op je. Oefen de gebaren met elkaar voor </a:t>
            </a:r>
            <a:r>
              <a:rPr lang="nl-NL" sz="1200" b="1" i="1" u="none" strike="noStrike" dirty="0">
                <a:solidFill>
                  <a:schemeClr val="bg1"/>
                </a:solidFill>
                <a:effectLst/>
                <a:latin typeface="Montserrat" pitchFamily="2" charset="77"/>
              </a:rPr>
              <a:t>Start</a:t>
            </a:r>
            <a:r>
              <a:rPr lang="nl-NL" sz="1200" b="0" i="0" u="none" strike="noStrike" dirty="0">
                <a:solidFill>
                  <a:schemeClr val="bg1"/>
                </a:solidFill>
                <a:effectLst/>
                <a:latin typeface="Montserrat" pitchFamily="2" charset="77"/>
              </a:rPr>
              <a:t> en </a:t>
            </a:r>
            <a:r>
              <a:rPr lang="nl-NL" sz="1200" b="1" i="1" u="none" strike="noStrike" dirty="0">
                <a:solidFill>
                  <a:schemeClr val="bg1"/>
                </a:solidFill>
                <a:effectLst/>
                <a:latin typeface="Montserrat" pitchFamily="2" charset="77"/>
              </a:rPr>
              <a:t>Stop</a:t>
            </a:r>
            <a:r>
              <a:rPr lang="nl-NL" sz="1200" b="0" i="0" u="none" strike="noStrike" dirty="0">
                <a:solidFill>
                  <a:schemeClr val="bg1"/>
                </a:solidFill>
                <a:effectLst/>
                <a:latin typeface="Montserrat" pitchFamily="2" charset="77"/>
              </a:rPr>
              <a:t>. </a:t>
            </a:r>
          </a:p>
          <a:p>
            <a:endParaRPr lang="nl-NL" sz="1200" dirty="0"/>
          </a:p>
        </p:txBody>
      </p:sp>
      <p:sp>
        <p:nvSpPr>
          <p:cNvPr id="19" name="TextBox 18">
            <a:extLst>
              <a:ext uri="{FF2B5EF4-FFF2-40B4-BE49-F238E27FC236}">
                <a16:creationId xmlns:a16="http://schemas.microsoft.com/office/drawing/2014/main" id="{86C7018D-E1B4-BF5D-D323-81681D10FB86}"/>
              </a:ext>
            </a:extLst>
          </p:cNvPr>
          <p:cNvSpPr txBox="1"/>
          <p:nvPr/>
        </p:nvSpPr>
        <p:spPr>
          <a:xfrm>
            <a:off x="6626193" y="-1134603"/>
            <a:ext cx="4960012" cy="646331"/>
          </a:xfrm>
          <a:prstGeom prst="rect">
            <a:avLst/>
          </a:prstGeom>
          <a:noFill/>
        </p:spPr>
        <p:txBody>
          <a:bodyPr wrap="none" rtlCol="0">
            <a:spAutoFit/>
          </a:bodyPr>
          <a:lstStyle/>
          <a:p>
            <a:r>
              <a:rPr lang="en-GB" sz="1800" b="0" i="0" u="sng" strike="noStrike" dirty="0">
                <a:solidFill>
                  <a:schemeClr val="bg1"/>
                </a:solidFill>
                <a:effectLst/>
                <a:latin typeface="Montserrat" pitchFamily="2" charset="77"/>
                <a:hlinkClick r:id="rId8">
                  <a:extLst>
                    <a:ext uri="{A12FA001-AC4F-418D-AE19-62706E023703}">
                      <ahyp:hlinkClr xmlns:ahyp="http://schemas.microsoft.com/office/drawing/2018/hyperlinkcolor" val="tx"/>
                    </a:ext>
                  </a:extLst>
                </a:hlinkClick>
              </a:rPr>
              <a:t>https://youtube.com/shorts/os3P0QeujdY</a:t>
            </a:r>
            <a:endParaRPr lang="en-GB" sz="1800" b="0" i="0" u="sng" strike="noStrike" dirty="0">
              <a:solidFill>
                <a:schemeClr val="bg1"/>
              </a:solidFill>
              <a:effectLst/>
              <a:latin typeface="Montserrat" pitchFamily="2" charset="77"/>
            </a:endParaRPr>
          </a:p>
          <a:p>
            <a:endParaRPr lang="en-GB" u="sng" dirty="0">
              <a:solidFill>
                <a:schemeClr val="bg1"/>
              </a:solidFill>
              <a:latin typeface="Montserrat" pitchFamily="2" charset="77"/>
            </a:endParaRPr>
          </a:p>
        </p:txBody>
      </p:sp>
      <p:sp>
        <p:nvSpPr>
          <p:cNvPr id="22" name="Rechthoek 3">
            <a:extLst>
              <a:ext uri="{FF2B5EF4-FFF2-40B4-BE49-F238E27FC236}">
                <a16:creationId xmlns:a16="http://schemas.microsoft.com/office/drawing/2014/main" id="{D8293861-59AB-6981-A80A-286AD19B9B62}"/>
              </a:ext>
            </a:extLst>
          </p:cNvPr>
          <p:cNvSpPr/>
          <p:nvPr/>
        </p:nvSpPr>
        <p:spPr>
          <a:xfrm>
            <a:off x="5994747" y="3383377"/>
            <a:ext cx="1890487" cy="2392948"/>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23" name="TextBox 22">
            <a:extLst>
              <a:ext uri="{FF2B5EF4-FFF2-40B4-BE49-F238E27FC236}">
                <a16:creationId xmlns:a16="http://schemas.microsoft.com/office/drawing/2014/main" id="{F26E1840-1ACF-5E86-1AF0-F5FD3B5A016E}"/>
              </a:ext>
            </a:extLst>
          </p:cNvPr>
          <p:cNvSpPr txBox="1"/>
          <p:nvPr/>
        </p:nvSpPr>
        <p:spPr>
          <a:xfrm>
            <a:off x="5979931" y="3511962"/>
            <a:ext cx="1952175" cy="1938992"/>
          </a:xfrm>
          <a:prstGeom prst="rect">
            <a:avLst/>
          </a:prstGeom>
          <a:noFill/>
        </p:spPr>
        <p:txBody>
          <a:bodyPr wrap="square" rtlCol="0">
            <a:spAutoFit/>
          </a:bodyPr>
          <a:lstStyle/>
          <a:p>
            <a:pPr marL="342900" indent="-342900" algn="l" rtl="0" fontAlgn="base">
              <a:spcBef>
                <a:spcPts val="0"/>
              </a:spcBef>
              <a:spcAft>
                <a:spcPts val="0"/>
              </a:spcAft>
              <a:buFont typeface="+mj-lt"/>
              <a:buAutoNum type="arabicPeriod" startAt="4"/>
            </a:pPr>
            <a:r>
              <a:rPr lang="nl-NL" sz="1200" b="0" i="0" u="none" strike="noStrike" dirty="0">
                <a:solidFill>
                  <a:schemeClr val="bg1"/>
                </a:solidFill>
                <a:effectLst/>
                <a:latin typeface="Montserrat" pitchFamily="2" charset="77"/>
              </a:rPr>
              <a:t>Maak combinaties van 2, 3, 4 of meer geluiden, bouw af en weer op. Oefen </a:t>
            </a:r>
            <a:br>
              <a:rPr lang="nl-NL" sz="1200" b="0" i="0" u="none" strike="noStrike" dirty="0">
                <a:solidFill>
                  <a:schemeClr val="bg1"/>
                </a:solidFill>
                <a:effectLst/>
                <a:latin typeface="Montserrat" pitchFamily="2" charset="77"/>
              </a:rPr>
            </a:br>
            <a:r>
              <a:rPr lang="nl-NL" sz="1200" b="0" i="0" u="none" strike="noStrike" dirty="0">
                <a:solidFill>
                  <a:schemeClr val="bg1"/>
                </a:solidFill>
                <a:effectLst/>
                <a:latin typeface="Montserrat" pitchFamily="2" charset="77"/>
              </a:rPr>
              <a:t>Optie: Experimenteer samen met de ritmes en tonen die zijn gemaakt. </a:t>
            </a:r>
          </a:p>
          <a:p>
            <a:endParaRPr lang="nl-NL" sz="1200" dirty="0"/>
          </a:p>
        </p:txBody>
      </p:sp>
      <p:sp>
        <p:nvSpPr>
          <p:cNvPr id="24" name="Rechthoek 3">
            <a:extLst>
              <a:ext uri="{FF2B5EF4-FFF2-40B4-BE49-F238E27FC236}">
                <a16:creationId xmlns:a16="http://schemas.microsoft.com/office/drawing/2014/main" id="{B7367339-BA6A-B455-4614-720F4E502D66}"/>
              </a:ext>
            </a:extLst>
          </p:cNvPr>
          <p:cNvSpPr/>
          <p:nvPr/>
        </p:nvSpPr>
        <p:spPr>
          <a:xfrm>
            <a:off x="7941216" y="3382869"/>
            <a:ext cx="1890487" cy="2392948"/>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25" name="TextBox 24">
            <a:extLst>
              <a:ext uri="{FF2B5EF4-FFF2-40B4-BE49-F238E27FC236}">
                <a16:creationId xmlns:a16="http://schemas.microsoft.com/office/drawing/2014/main" id="{C77F83BE-F395-3643-FBB8-5970E8874FE0}"/>
              </a:ext>
            </a:extLst>
          </p:cNvPr>
          <p:cNvSpPr txBox="1"/>
          <p:nvPr/>
        </p:nvSpPr>
        <p:spPr>
          <a:xfrm>
            <a:off x="7924839" y="3511962"/>
            <a:ext cx="1952175" cy="830997"/>
          </a:xfrm>
          <a:prstGeom prst="rect">
            <a:avLst/>
          </a:prstGeom>
          <a:noFill/>
        </p:spPr>
        <p:txBody>
          <a:bodyPr wrap="square" rtlCol="0">
            <a:spAutoFit/>
          </a:bodyPr>
          <a:lstStyle/>
          <a:p>
            <a:pPr marL="342900" indent="-342900" algn="l" rtl="0" fontAlgn="base">
              <a:spcBef>
                <a:spcPts val="0"/>
              </a:spcBef>
              <a:spcAft>
                <a:spcPts val="0"/>
              </a:spcAft>
              <a:buFont typeface="+mj-lt"/>
              <a:buAutoNum type="arabicPeriod" startAt="5"/>
            </a:pPr>
            <a:r>
              <a:rPr lang="nl-NL" sz="1200" b="0" i="0" u="none" strike="noStrike" dirty="0">
                <a:solidFill>
                  <a:schemeClr val="bg1"/>
                </a:solidFill>
                <a:effectLst/>
                <a:latin typeface="Montserrat" pitchFamily="2" charset="77"/>
              </a:rPr>
              <a:t>Luister naar wat je een mooie combinatie vindt. </a:t>
            </a:r>
          </a:p>
          <a:p>
            <a:endParaRPr lang="nl-NL" sz="1200" dirty="0"/>
          </a:p>
        </p:txBody>
      </p:sp>
      <p:sp>
        <p:nvSpPr>
          <p:cNvPr id="26" name="Rechthoek 3">
            <a:extLst>
              <a:ext uri="{FF2B5EF4-FFF2-40B4-BE49-F238E27FC236}">
                <a16:creationId xmlns:a16="http://schemas.microsoft.com/office/drawing/2014/main" id="{3E67AA0E-00F6-7E06-780F-66407B732157}"/>
              </a:ext>
            </a:extLst>
          </p:cNvPr>
          <p:cNvSpPr/>
          <p:nvPr/>
        </p:nvSpPr>
        <p:spPr>
          <a:xfrm>
            <a:off x="9892447" y="3561498"/>
            <a:ext cx="1890487" cy="2209445"/>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27" name="TextBox 26">
            <a:extLst>
              <a:ext uri="{FF2B5EF4-FFF2-40B4-BE49-F238E27FC236}">
                <a16:creationId xmlns:a16="http://schemas.microsoft.com/office/drawing/2014/main" id="{DDAFC759-3423-DBD4-770E-91F7BC05DE64}"/>
              </a:ext>
            </a:extLst>
          </p:cNvPr>
          <p:cNvSpPr txBox="1"/>
          <p:nvPr/>
        </p:nvSpPr>
        <p:spPr>
          <a:xfrm>
            <a:off x="7946203" y="4472052"/>
            <a:ext cx="1952175" cy="646331"/>
          </a:xfrm>
          <a:prstGeom prst="rect">
            <a:avLst/>
          </a:prstGeom>
          <a:noFill/>
        </p:spPr>
        <p:txBody>
          <a:bodyPr wrap="square" rtlCol="0">
            <a:spAutoFit/>
          </a:bodyPr>
          <a:lstStyle/>
          <a:p>
            <a:pPr marL="342900" indent="-342900" algn="l" rtl="0" fontAlgn="base">
              <a:spcBef>
                <a:spcPts val="0"/>
              </a:spcBef>
              <a:spcAft>
                <a:spcPts val="0"/>
              </a:spcAft>
              <a:buFont typeface="+mj-lt"/>
              <a:buAutoNum type="arabicPeriod" startAt="6"/>
            </a:pPr>
            <a:r>
              <a:rPr lang="en-GB" sz="1200" b="0" i="0" u="none" strike="noStrike" dirty="0">
                <a:solidFill>
                  <a:schemeClr val="bg1"/>
                </a:solidFill>
                <a:effectLst/>
                <a:latin typeface="Montserrat" pitchFamily="2" charset="77"/>
              </a:rPr>
              <a:t>Wie is er nu </a:t>
            </a:r>
            <a:r>
              <a:rPr lang="en-GB" sz="1200" b="0" i="0" u="none" strike="noStrike" dirty="0" err="1">
                <a:solidFill>
                  <a:schemeClr val="bg1"/>
                </a:solidFill>
                <a:effectLst/>
                <a:latin typeface="Montserrat" pitchFamily="2" charset="77"/>
              </a:rPr>
              <a:t>dirigent</a:t>
            </a:r>
            <a:r>
              <a:rPr lang="en-GB" sz="1200" b="0" i="0" u="none" strike="noStrike" dirty="0">
                <a:solidFill>
                  <a:schemeClr val="bg1"/>
                </a:solidFill>
                <a:effectLst/>
                <a:latin typeface="Montserrat" pitchFamily="2" charset="77"/>
              </a:rPr>
              <a:t>?</a:t>
            </a:r>
          </a:p>
          <a:p>
            <a:pPr marL="228600" indent="-228600">
              <a:buFont typeface="+mj-lt"/>
              <a:buAutoNum type="arabicPeriod" startAt="6"/>
            </a:pPr>
            <a:endParaRPr lang="nl-NL" sz="1200" dirty="0"/>
          </a:p>
        </p:txBody>
      </p:sp>
      <p:sp>
        <p:nvSpPr>
          <p:cNvPr id="28" name="Rechthoek 3">
            <a:extLst>
              <a:ext uri="{FF2B5EF4-FFF2-40B4-BE49-F238E27FC236}">
                <a16:creationId xmlns:a16="http://schemas.microsoft.com/office/drawing/2014/main" id="{F8CAB575-1D5F-EEFF-D321-E68E012D4875}"/>
              </a:ext>
            </a:extLst>
          </p:cNvPr>
          <p:cNvSpPr/>
          <p:nvPr/>
        </p:nvSpPr>
        <p:spPr>
          <a:xfrm>
            <a:off x="9887685" y="3382869"/>
            <a:ext cx="1890487" cy="2397157"/>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29" name="TextBox 28">
            <a:extLst>
              <a:ext uri="{FF2B5EF4-FFF2-40B4-BE49-F238E27FC236}">
                <a16:creationId xmlns:a16="http://schemas.microsoft.com/office/drawing/2014/main" id="{31841AFC-D78F-AE4B-BBD3-38A0758998FB}"/>
              </a:ext>
            </a:extLst>
          </p:cNvPr>
          <p:cNvSpPr txBox="1"/>
          <p:nvPr/>
        </p:nvSpPr>
        <p:spPr>
          <a:xfrm>
            <a:off x="9848080" y="3511962"/>
            <a:ext cx="1952175" cy="2123658"/>
          </a:xfrm>
          <a:prstGeom prst="rect">
            <a:avLst/>
          </a:prstGeom>
          <a:noFill/>
        </p:spPr>
        <p:txBody>
          <a:bodyPr wrap="square" rtlCol="0">
            <a:spAutoFit/>
          </a:bodyPr>
          <a:lstStyle/>
          <a:p>
            <a:pPr marL="228600" indent="-228600" algn="l" rtl="0" fontAlgn="base">
              <a:spcBef>
                <a:spcPts val="0"/>
              </a:spcBef>
              <a:spcAft>
                <a:spcPts val="0"/>
              </a:spcAft>
              <a:buFont typeface="+mj-lt"/>
              <a:buAutoNum type="arabicPeriod" startAt="7"/>
            </a:pPr>
            <a:r>
              <a:rPr lang="nl-NL" sz="1200" b="0" i="0" u="none" strike="noStrike" dirty="0">
                <a:solidFill>
                  <a:schemeClr val="bg1"/>
                </a:solidFill>
                <a:effectLst/>
                <a:latin typeface="Montserrat" pitchFamily="2" charset="77"/>
              </a:rPr>
              <a:t>Bespreek ook wat je van de gemaakte muziekstukken vond!</a:t>
            </a:r>
          </a:p>
          <a:p>
            <a:pPr marL="457200" algn="l" rtl="0">
              <a:spcBef>
                <a:spcPts val="0"/>
              </a:spcBef>
              <a:spcAft>
                <a:spcPts val="0"/>
              </a:spcAft>
            </a:pPr>
            <a:r>
              <a:rPr lang="nl-NL" sz="1200" b="0" i="1" u="none" strike="noStrike" dirty="0">
                <a:solidFill>
                  <a:schemeClr val="bg1"/>
                </a:solidFill>
                <a:effectLst/>
                <a:latin typeface="Montserrat" pitchFamily="2" charset="77"/>
              </a:rPr>
              <a:t>Wat was mooi? Wat niet, Waarom wel of niet….? </a:t>
            </a:r>
            <a:endParaRPr lang="nl-NL" sz="1200" b="0" i="0" u="none" strike="noStrike" dirty="0">
              <a:solidFill>
                <a:schemeClr val="bg1"/>
              </a:solidFill>
              <a:effectLst/>
              <a:latin typeface="Montserrat" pitchFamily="2" charset="77"/>
            </a:endParaRPr>
          </a:p>
          <a:p>
            <a:pPr marL="457200" algn="l" rtl="0">
              <a:spcBef>
                <a:spcPts val="0"/>
              </a:spcBef>
              <a:spcAft>
                <a:spcPts val="0"/>
              </a:spcAft>
            </a:pPr>
            <a:r>
              <a:rPr lang="nl-NL" sz="1200" b="0" i="1" u="none" strike="noStrike" dirty="0">
                <a:solidFill>
                  <a:schemeClr val="bg1"/>
                </a:solidFill>
                <a:effectLst/>
                <a:latin typeface="Montserrat" pitchFamily="2" charset="77"/>
              </a:rPr>
              <a:t>En…. Was het muziek? </a:t>
            </a:r>
            <a:endParaRPr lang="nl-NL" sz="1200" b="0" i="0" u="none" strike="noStrike" dirty="0">
              <a:solidFill>
                <a:schemeClr val="bg1"/>
              </a:solidFill>
              <a:effectLst/>
              <a:latin typeface="Montserrat" pitchFamily="2" charset="77"/>
            </a:endParaRPr>
          </a:p>
          <a:p>
            <a:pPr marL="228600" indent="-228600">
              <a:buFont typeface="+mj-lt"/>
              <a:buAutoNum type="arabicPeriod" startAt="6"/>
            </a:pPr>
            <a:endParaRPr lang="nl-NL" sz="1200" dirty="0"/>
          </a:p>
        </p:txBody>
      </p:sp>
      <p:pic>
        <p:nvPicPr>
          <p:cNvPr id="30" name="Online Media 29" descr="Gebaren voor het dirigeren">
            <a:hlinkClick r:id="" action="ppaction://media"/>
            <a:extLst>
              <a:ext uri="{FF2B5EF4-FFF2-40B4-BE49-F238E27FC236}">
                <a16:creationId xmlns:a16="http://schemas.microsoft.com/office/drawing/2014/main" id="{C9DEFAEB-0202-8415-D49F-656A16467E0B}"/>
              </a:ext>
            </a:extLst>
          </p:cNvPr>
          <p:cNvPicPr>
            <a:picLocks noRot="1" noChangeAspect="1"/>
          </p:cNvPicPr>
          <p:nvPr>
            <a:videoFile r:link="rId1"/>
          </p:nvPr>
        </p:nvPicPr>
        <p:blipFill rotWithShape="1">
          <a:blip r:embed="rId9"/>
          <a:srcRect l="28797" r="29126"/>
          <a:stretch/>
        </p:blipFill>
        <p:spPr>
          <a:xfrm>
            <a:off x="2627745" y="4634947"/>
            <a:ext cx="723667" cy="971720"/>
          </a:xfrm>
          <a:prstGeom prst="rect">
            <a:avLst/>
          </a:prstGeom>
        </p:spPr>
      </p:pic>
      <p:cxnSp>
        <p:nvCxnSpPr>
          <p:cNvPr id="38" name="Straight Arrow Connector 37">
            <a:extLst>
              <a:ext uri="{FF2B5EF4-FFF2-40B4-BE49-F238E27FC236}">
                <a16:creationId xmlns:a16="http://schemas.microsoft.com/office/drawing/2014/main" id="{57A8C9E8-763F-B0D5-17D4-7F00D0D2248A}"/>
              </a:ext>
            </a:extLst>
          </p:cNvPr>
          <p:cNvCxnSpPr>
            <a:cxnSpLocks/>
          </p:cNvCxnSpPr>
          <p:nvPr/>
        </p:nvCxnSpPr>
        <p:spPr>
          <a:xfrm flipH="1">
            <a:off x="3500438" y="3814763"/>
            <a:ext cx="885825" cy="903777"/>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5050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0"/>
                </p:tgtEl>
              </p:cMediaNode>
            </p:video>
            <p:seq concurrent="1" nextAc="seek">
              <p:cTn id="8" restart="whenNotActive" fill="hold" evtFilter="cancelBubble" nodeType="interactiveSeq">
                <p:stCondLst>
                  <p:cond evt="onClick" delay="0">
                    <p:tgtEl>
                      <p:spTgt spid="3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0"/>
                                        </p:tgtEl>
                                      </p:cBhvr>
                                    </p:cmd>
                                  </p:childTnLst>
                                </p:cTn>
                              </p:par>
                            </p:childTnLst>
                          </p:cTn>
                        </p:par>
                      </p:childTnLst>
                    </p:cTn>
                  </p:par>
                </p:childTnLst>
              </p:cTn>
              <p:nextCondLst>
                <p:cond evt="onClick" delay="0">
                  <p:tgtEl>
                    <p:spTgt spid="30"/>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14599"/>
            <a:ext cx="12192000" cy="5878285"/>
          </a:xfrm>
          <a:prstGeom prst="rect">
            <a:avLst/>
          </a:prstGeom>
          <a:solidFill>
            <a:srgbClr val="3ABCE2"/>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9" name="Afbeelding 8" descr="WetenschapLoseOnderdelen80%.png"/>
          <p:cNvPicPr>
            <a:picLocks noChangeAspect="1"/>
          </p:cNvPicPr>
          <p:nvPr/>
        </p:nvPicPr>
        <p:blipFill>
          <a:blip r:embed="rId2"/>
          <a:stretch>
            <a:fillRect/>
          </a:stretch>
        </p:blipFill>
        <p:spPr>
          <a:xfrm>
            <a:off x="6211432" y="3327399"/>
            <a:ext cx="4151768" cy="1965301"/>
          </a:xfrm>
          <a:prstGeom prst="rect">
            <a:avLst/>
          </a:prstGeom>
        </p:spPr>
      </p:pic>
      <p:pic>
        <p:nvPicPr>
          <p:cNvPr id="12" name="Afbeelding 11" descr="Logo80%WeteschapMedia.png"/>
          <p:cNvPicPr>
            <a:picLocks noChangeAspect="1"/>
          </p:cNvPicPr>
          <p:nvPr/>
        </p:nvPicPr>
        <p:blipFill>
          <a:blip r:embed="rId3"/>
          <a:stretch>
            <a:fillRect/>
          </a:stretch>
        </p:blipFill>
        <p:spPr>
          <a:xfrm>
            <a:off x="9448800" y="482601"/>
            <a:ext cx="2336800" cy="1106159"/>
          </a:xfrm>
          <a:prstGeom prst="rect">
            <a:avLst/>
          </a:prstGeom>
        </p:spPr>
      </p:pic>
      <p:sp>
        <p:nvSpPr>
          <p:cNvPr id="10" name="Tekstvak 9"/>
          <p:cNvSpPr txBox="1"/>
          <p:nvPr/>
        </p:nvSpPr>
        <p:spPr>
          <a:xfrm>
            <a:off x="2028867" y="1079897"/>
            <a:ext cx="7219867" cy="4151393"/>
          </a:xfrm>
          <a:prstGeom prst="rect">
            <a:avLst/>
          </a:prstGeom>
          <a:noFill/>
        </p:spPr>
        <p:txBody>
          <a:bodyPr wrap="square" rtlCol="0">
            <a:spAutoFit/>
          </a:bodyPr>
          <a:lstStyle/>
          <a:p>
            <a:endParaRPr lang="nl-NL" sz="2400" baseline="30000" dirty="0">
              <a:solidFill>
                <a:srgbClr val="FFFFFF"/>
              </a:solidFill>
              <a:latin typeface="Montserrat" pitchFamily="2" charset="77"/>
              <a:cs typeface="Montserrat Regular"/>
            </a:endParaRPr>
          </a:p>
          <a:p>
            <a:endParaRPr lang="nl-NL" sz="3733" b="1" baseline="30000" dirty="0">
              <a:solidFill>
                <a:srgbClr val="FFFFFF"/>
              </a:solidFill>
              <a:latin typeface="Montserrat" pitchFamily="2" charset="77"/>
              <a:cs typeface="Montserrat Regular"/>
            </a:endParaRPr>
          </a:p>
          <a:p>
            <a:endParaRPr lang="nl-NL" sz="3733" b="1" baseline="30000" dirty="0">
              <a:solidFill>
                <a:srgbClr val="FFFFFF"/>
              </a:solidFill>
              <a:latin typeface="Montserrat" pitchFamily="2" charset="77"/>
              <a:cs typeface="Montserrat Regular"/>
            </a:endParaRPr>
          </a:p>
          <a:p>
            <a:r>
              <a:rPr lang="nl-NL" sz="2400" b="1" dirty="0">
                <a:solidFill>
                  <a:schemeClr val="bg1"/>
                </a:solidFill>
                <a:latin typeface="Montserrat" pitchFamily="2" charset="77"/>
              </a:rPr>
              <a:t>inleiding</a:t>
            </a:r>
          </a:p>
          <a:p>
            <a:r>
              <a:rPr lang="nl-NL" sz="2200" b="0" i="0" u="none" strike="noStrike" dirty="0">
                <a:solidFill>
                  <a:schemeClr val="bg1"/>
                </a:solidFill>
                <a:effectLst/>
                <a:latin typeface="Montserrat" pitchFamily="2" charset="77"/>
              </a:rPr>
              <a:t>Jullie gaan zelf geluiden opnemen en bewerken met een online programma. Jullie horen wat verschillende bewerkingen met geluid doen en vervolgens maken jullie samen met de klas muziek. ​</a:t>
            </a:r>
            <a:endParaRPr lang="nl-NL" sz="2200" dirty="0">
              <a:solidFill>
                <a:schemeClr val="bg1"/>
              </a:solidFill>
              <a:latin typeface="Montserrat" pitchFamily="2" charset="77"/>
            </a:endParaRPr>
          </a:p>
          <a:p>
            <a:br>
              <a:rPr lang="nl-NL" sz="2400" dirty="0">
                <a:solidFill>
                  <a:schemeClr val="bg1"/>
                </a:solidFill>
                <a:latin typeface="Montserrat" pitchFamily="2" charset="77"/>
              </a:rPr>
            </a:br>
            <a:br>
              <a:rPr lang="nl-NL" sz="2400" dirty="0"/>
            </a:br>
            <a:endParaRPr lang="nl-NL" sz="2400" baseline="30000" dirty="0">
              <a:solidFill>
                <a:srgbClr val="FFFFFF"/>
              </a:solidFill>
              <a:latin typeface="Montserrat Regular"/>
              <a:cs typeface="Montserrat Regular"/>
            </a:endParaRPr>
          </a:p>
        </p:txBody>
      </p:sp>
      <p:pic>
        <p:nvPicPr>
          <p:cNvPr id="8" name="Afbeelding 7" descr="FooterWetenschapMedia.png"/>
          <p:cNvPicPr>
            <a:picLocks noChangeAspect="1"/>
          </p:cNvPicPr>
          <p:nvPr/>
        </p:nvPicPr>
        <p:blipFill>
          <a:blip r:embed="rId4"/>
          <a:stretch>
            <a:fillRect/>
          </a:stretch>
        </p:blipFill>
        <p:spPr>
          <a:xfrm>
            <a:off x="0" y="6056405"/>
            <a:ext cx="12192000" cy="639519"/>
          </a:xfrm>
          <a:prstGeom prst="rect">
            <a:avLst/>
          </a:prstGeom>
        </p:spPr>
      </p:pic>
      <p:pic>
        <p:nvPicPr>
          <p:cNvPr id="14" name="Afbeelding 13" descr="wetenschapWit.png"/>
          <p:cNvPicPr>
            <a:picLocks noChangeAspect="1"/>
          </p:cNvPicPr>
          <p:nvPr/>
        </p:nvPicPr>
        <p:blipFill>
          <a:blip r:embed="rId5"/>
          <a:stretch>
            <a:fillRect/>
          </a:stretch>
        </p:blipFill>
        <p:spPr>
          <a:xfrm>
            <a:off x="753986" y="583701"/>
            <a:ext cx="1074815" cy="2804551"/>
          </a:xfrm>
          <a:prstGeom prst="rect">
            <a:avLst/>
          </a:prstGeom>
        </p:spPr>
      </p:pic>
      <p:sp>
        <p:nvSpPr>
          <p:cNvPr id="2" name="Tekstvak 1">
            <a:extLst>
              <a:ext uri="{FF2B5EF4-FFF2-40B4-BE49-F238E27FC236}">
                <a16:creationId xmlns:a16="http://schemas.microsoft.com/office/drawing/2014/main" id="{065448DE-1C01-FD42-E197-6047856D4406}"/>
              </a:ext>
            </a:extLst>
          </p:cNvPr>
          <p:cNvSpPr txBox="1"/>
          <p:nvPr/>
        </p:nvSpPr>
        <p:spPr>
          <a:xfrm>
            <a:off x="2044486" y="958466"/>
            <a:ext cx="3936437" cy="1446550"/>
          </a:xfrm>
          <a:prstGeom prst="rect">
            <a:avLst/>
          </a:prstGeom>
          <a:noFill/>
        </p:spPr>
        <p:txBody>
          <a:bodyPr wrap="square" rtlCol="0">
            <a:spAutoFit/>
          </a:bodyPr>
          <a:lstStyle/>
          <a:p>
            <a:r>
              <a:rPr lang="nl-NL" sz="4800" b="1" baseline="30000" dirty="0">
                <a:solidFill>
                  <a:srgbClr val="FFFFFF"/>
                </a:solidFill>
                <a:latin typeface="Montserrat" pitchFamily="2" charset="77"/>
                <a:cs typeface="Montserrat Regular"/>
              </a:rPr>
              <a:t>Opnemen en bewerken</a:t>
            </a:r>
          </a:p>
          <a:p>
            <a:endParaRPr lang="nl-NL"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p:cNvSpPr/>
          <p:nvPr/>
        </p:nvSpPr>
        <p:spPr>
          <a:xfrm>
            <a:off x="0" y="0"/>
            <a:ext cx="6705600" cy="6858000"/>
          </a:xfrm>
          <a:prstGeom prst="rect">
            <a:avLst/>
          </a:prstGeom>
          <a:gradFill flip="none" rotWithShape="1">
            <a:gsLst>
              <a:gs pos="0">
                <a:srgbClr val="3ABCE2"/>
              </a:gs>
              <a:gs pos="46000">
                <a:srgbClr val="FFFFFF"/>
              </a:gs>
            </a:gsLst>
            <a:lin ang="22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a:p>
        </p:txBody>
      </p:sp>
      <p:pic>
        <p:nvPicPr>
          <p:cNvPr id="19" name="Afbeelding 18" descr="wetenschapWit.png"/>
          <p:cNvPicPr>
            <a:picLocks noChangeAspect="1"/>
          </p:cNvPicPr>
          <p:nvPr/>
        </p:nvPicPr>
        <p:blipFill>
          <a:blip r:embed="rId3">
            <a:alphaModFix amt="60000"/>
          </a:blip>
          <a:stretch>
            <a:fillRect/>
          </a:stretch>
        </p:blipFill>
        <p:spPr>
          <a:xfrm>
            <a:off x="753986" y="583701"/>
            <a:ext cx="1074815" cy="2804551"/>
          </a:xfrm>
          <a:prstGeom prst="rect">
            <a:avLst/>
          </a:prstGeom>
        </p:spPr>
      </p:pic>
      <p:sp>
        <p:nvSpPr>
          <p:cNvPr id="8" name="Tekstvak 7"/>
          <p:cNvSpPr txBox="1"/>
          <p:nvPr/>
        </p:nvSpPr>
        <p:spPr>
          <a:xfrm>
            <a:off x="1930400" y="697776"/>
            <a:ext cx="6807200" cy="666786"/>
          </a:xfrm>
          <a:prstGeom prst="rect">
            <a:avLst/>
          </a:prstGeom>
          <a:noFill/>
        </p:spPr>
        <p:txBody>
          <a:bodyPr wrap="square" rtlCol="0">
            <a:spAutoFit/>
          </a:bodyPr>
          <a:lstStyle/>
          <a:p>
            <a:r>
              <a:rPr lang="nl-NL" sz="3733" b="1" dirty="0">
                <a:solidFill>
                  <a:srgbClr val="3ABCE2"/>
                </a:solidFill>
                <a:latin typeface="Montserrat" pitchFamily="2" charset="77"/>
                <a:cs typeface="Montserrat Regular"/>
              </a:rPr>
              <a:t>Les 7.1</a:t>
            </a:r>
          </a:p>
        </p:txBody>
      </p:sp>
      <p:sp>
        <p:nvSpPr>
          <p:cNvPr id="9" name="Tekstvak 8"/>
          <p:cNvSpPr txBox="1"/>
          <p:nvPr/>
        </p:nvSpPr>
        <p:spPr>
          <a:xfrm>
            <a:off x="1930400" y="1439325"/>
            <a:ext cx="6604000" cy="5385513"/>
          </a:xfrm>
          <a:prstGeom prst="rect">
            <a:avLst/>
          </a:prstGeom>
          <a:noFill/>
        </p:spPr>
        <p:txBody>
          <a:bodyPr wrap="square" rtlCol="0">
            <a:spAutoFit/>
          </a:bodyPr>
          <a:lstStyle/>
          <a:p>
            <a:r>
              <a:rPr lang="nl-NL" sz="3200" b="1" dirty="0">
                <a:solidFill>
                  <a:schemeClr val="tx1">
                    <a:lumMod val="50000"/>
                    <a:lumOff val="50000"/>
                  </a:schemeClr>
                </a:solidFill>
                <a:latin typeface="Montserrat" pitchFamily="2" charset="77"/>
                <a:cs typeface="Montserrat Regular"/>
              </a:rPr>
              <a:t>Benodigdheden</a:t>
            </a:r>
          </a:p>
          <a:p>
            <a:endParaRPr lang="nl-NL" sz="1600" b="1" dirty="0">
              <a:solidFill>
                <a:schemeClr val="tx1">
                  <a:lumMod val="50000"/>
                  <a:lumOff val="50000"/>
                </a:schemeClr>
              </a:solidFill>
              <a:latin typeface="Montserrat" pitchFamily="2" charset="77"/>
              <a:cs typeface="Montserrat Regular"/>
            </a:endParaRPr>
          </a:p>
          <a:p>
            <a:r>
              <a:rPr lang="nl-NL" sz="2400" dirty="0">
                <a:solidFill>
                  <a:schemeClr val="tx1">
                    <a:lumMod val="50000"/>
                    <a:lumOff val="50000"/>
                  </a:schemeClr>
                </a:solidFill>
                <a:latin typeface="Montserrat" pitchFamily="2" charset="77"/>
                <a:cs typeface="Montserrat Regular"/>
              </a:rPr>
              <a:t>Vooraf materiaal verzamelen</a:t>
            </a:r>
          </a:p>
          <a:p>
            <a:endParaRPr lang="nl-NL" sz="2133" dirty="0">
              <a:solidFill>
                <a:schemeClr val="tx1">
                  <a:lumMod val="50000"/>
                  <a:lumOff val="50000"/>
                </a:schemeClr>
              </a:solidFill>
              <a:latin typeface="Montserrat" pitchFamily="2" charset="77"/>
              <a:cs typeface="Montserrat Regular"/>
            </a:endParaRPr>
          </a:p>
          <a:p>
            <a:endParaRPr lang="nl-NL" sz="2133" dirty="0">
              <a:solidFill>
                <a:schemeClr val="tx1">
                  <a:lumMod val="50000"/>
                  <a:lumOff val="50000"/>
                </a:schemeClr>
              </a:solidFill>
              <a:latin typeface="Montserrat" pitchFamily="2" charset="77"/>
              <a:cs typeface="Montserrat Regular"/>
            </a:endParaRPr>
          </a:p>
          <a:p>
            <a:pPr marL="228594" indent="-228594">
              <a:buFont typeface="Arial" panose="020B0604020202020204" pitchFamily="34" charset="0"/>
              <a:buChar char="•"/>
            </a:pPr>
            <a:r>
              <a:rPr lang="nl-NL" sz="2133" dirty="0" err="1">
                <a:solidFill>
                  <a:schemeClr val="tx1">
                    <a:lumMod val="50000"/>
                    <a:lumOff val="50000"/>
                  </a:schemeClr>
                </a:solidFill>
                <a:latin typeface="Montserrat" pitchFamily="2" charset="77"/>
              </a:rPr>
              <a:t>Digibord</a:t>
            </a:r>
            <a:endParaRPr lang="nl-NL" sz="2133" dirty="0">
              <a:solidFill>
                <a:schemeClr val="tx1">
                  <a:lumMod val="50000"/>
                  <a:lumOff val="50000"/>
                </a:schemeClr>
              </a:solidFill>
              <a:latin typeface="Montserrat" pitchFamily="2" charset="77"/>
            </a:endParaRPr>
          </a:p>
          <a:p>
            <a:pPr marL="228594" indent="-228594">
              <a:buFont typeface="Arial" panose="020B0604020202020204" pitchFamily="34" charset="0"/>
              <a:buChar char="•"/>
            </a:pPr>
            <a:endParaRPr lang="nl-NL" sz="2133" dirty="0">
              <a:solidFill>
                <a:schemeClr val="tx1">
                  <a:lumMod val="50000"/>
                  <a:lumOff val="50000"/>
                </a:schemeClr>
              </a:solidFill>
              <a:latin typeface="Montserrat" pitchFamily="2" charset="77"/>
            </a:endParaRPr>
          </a:p>
          <a:p>
            <a:pPr marL="228594" indent="-228594">
              <a:buFont typeface="Arial" panose="020B0604020202020204" pitchFamily="34" charset="0"/>
              <a:buChar char="•"/>
            </a:pPr>
            <a:r>
              <a:rPr lang="nl-NL" sz="2133" dirty="0">
                <a:solidFill>
                  <a:schemeClr val="tx1">
                    <a:lumMod val="50000"/>
                    <a:lumOff val="50000"/>
                  </a:schemeClr>
                </a:solidFill>
                <a:latin typeface="Montserrat" pitchFamily="2" charset="77"/>
              </a:rPr>
              <a:t>Per leerling of duo: een laptop</a:t>
            </a:r>
          </a:p>
          <a:p>
            <a:pPr marL="228594" indent="-228594">
              <a:buFont typeface="Arial" panose="020B0604020202020204" pitchFamily="34" charset="0"/>
              <a:buChar char="•"/>
            </a:pPr>
            <a:endParaRPr lang="nl-NL" sz="2133" dirty="0">
              <a:solidFill>
                <a:schemeClr val="tx1">
                  <a:lumMod val="50000"/>
                  <a:lumOff val="50000"/>
                </a:schemeClr>
              </a:solidFill>
              <a:latin typeface="Montserrat" pitchFamily="2" charset="77"/>
            </a:endParaRPr>
          </a:p>
          <a:p>
            <a:pPr marL="228594" indent="-228594">
              <a:buFont typeface="Arial" panose="020B0604020202020204" pitchFamily="34" charset="0"/>
              <a:buChar char="•"/>
            </a:pPr>
            <a:r>
              <a:rPr lang="nl-NL" sz="2133" dirty="0">
                <a:solidFill>
                  <a:schemeClr val="tx1">
                    <a:lumMod val="50000"/>
                    <a:lumOff val="50000"/>
                  </a:schemeClr>
                </a:solidFill>
                <a:latin typeface="Montserrat" pitchFamily="2" charset="77"/>
              </a:rPr>
              <a:t>Per leerling: koptelefoon of oortjes en eventueel een splitter</a:t>
            </a:r>
          </a:p>
          <a:p>
            <a:pPr marL="228594" indent="-228594">
              <a:buFont typeface="Arial" panose="020B0604020202020204" pitchFamily="34" charset="0"/>
              <a:buChar char="•"/>
            </a:pPr>
            <a:endParaRPr lang="nl-NL" sz="2133" dirty="0">
              <a:solidFill>
                <a:schemeClr val="tx1">
                  <a:lumMod val="50000"/>
                  <a:lumOff val="50000"/>
                </a:schemeClr>
              </a:solidFill>
              <a:latin typeface="Montserrat" pitchFamily="2" charset="77"/>
            </a:endParaRPr>
          </a:p>
          <a:p>
            <a:br>
              <a:rPr lang="nl-NL" sz="1600" dirty="0">
                <a:solidFill>
                  <a:schemeClr val="tx1">
                    <a:lumMod val="50000"/>
                    <a:lumOff val="50000"/>
                  </a:schemeClr>
                </a:solidFill>
                <a:latin typeface="Montserrat" pitchFamily="2" charset="77"/>
              </a:rPr>
            </a:br>
            <a:br>
              <a:rPr lang="nl-NL" sz="1600" dirty="0">
                <a:solidFill>
                  <a:schemeClr val="tx1">
                    <a:lumMod val="50000"/>
                    <a:lumOff val="50000"/>
                  </a:schemeClr>
                </a:solidFill>
                <a:latin typeface="Montserrat" pitchFamily="2" charset="77"/>
              </a:rPr>
            </a:br>
            <a:endParaRPr lang="nl-NL" sz="1600" dirty="0">
              <a:solidFill>
                <a:schemeClr val="tx1">
                  <a:lumMod val="50000"/>
                  <a:lumOff val="50000"/>
                </a:schemeClr>
              </a:solidFill>
              <a:latin typeface="Montserrat" pitchFamily="2" charset="77"/>
              <a:cs typeface="Montserrat Regular"/>
            </a:endParaRPr>
          </a:p>
          <a:p>
            <a:endParaRPr lang="nl-NL" sz="1600" dirty="0">
              <a:solidFill>
                <a:schemeClr val="tx1">
                  <a:lumMod val="50000"/>
                  <a:lumOff val="50000"/>
                </a:schemeClr>
              </a:solidFill>
              <a:latin typeface="Montserrat" pitchFamily="2" charset="77"/>
              <a:cs typeface="Montserrat Regular"/>
            </a:endParaRPr>
          </a:p>
          <a:p>
            <a:endParaRPr lang="nl-NL" sz="1600" dirty="0">
              <a:solidFill>
                <a:schemeClr val="tx1">
                  <a:lumMod val="50000"/>
                  <a:lumOff val="50000"/>
                </a:schemeClr>
              </a:solidFill>
              <a:latin typeface="Montserrat Regular"/>
              <a:cs typeface="Montserrat Regular"/>
            </a:endParaRPr>
          </a:p>
        </p:txBody>
      </p:sp>
      <p:pic>
        <p:nvPicPr>
          <p:cNvPr id="11" name="Afbeelding 10" descr="FooterWetenschapMedia.png"/>
          <p:cNvPicPr>
            <a:picLocks noChangeAspect="1"/>
          </p:cNvPicPr>
          <p:nvPr/>
        </p:nvPicPr>
        <p:blipFill>
          <a:blip r:embed="rId4"/>
          <a:stretch>
            <a:fillRect/>
          </a:stretch>
        </p:blipFill>
        <p:spPr>
          <a:xfrm>
            <a:off x="0" y="6056405"/>
            <a:ext cx="12192000" cy="639519"/>
          </a:xfrm>
          <a:prstGeom prst="rect">
            <a:avLst/>
          </a:prstGeom>
        </p:spPr>
      </p:pic>
      <p:pic>
        <p:nvPicPr>
          <p:cNvPr id="16" name="Afbeelding 15" descr="WetenschapLoseOnderdelen80%.png"/>
          <p:cNvPicPr>
            <a:picLocks noChangeAspect="1"/>
          </p:cNvPicPr>
          <p:nvPr/>
        </p:nvPicPr>
        <p:blipFill>
          <a:blip r:embed="rId5">
            <a:alphaModFix amt="10000"/>
          </a:blip>
          <a:stretch>
            <a:fillRect/>
          </a:stretch>
        </p:blipFill>
        <p:spPr>
          <a:xfrm>
            <a:off x="6211432" y="3327399"/>
            <a:ext cx="4151768" cy="1965301"/>
          </a:xfrm>
          <a:prstGeom prst="rect">
            <a:avLst/>
          </a:prstGeom>
        </p:spPr>
      </p:pic>
      <p:pic>
        <p:nvPicPr>
          <p:cNvPr id="17" name="Afbeelding 16" descr="Logo80%WeteschapMedia.png"/>
          <p:cNvPicPr>
            <a:picLocks noChangeAspect="1"/>
          </p:cNvPicPr>
          <p:nvPr/>
        </p:nvPicPr>
        <p:blipFill>
          <a:blip r:embed="rId6">
            <a:alphaModFix amt="10000"/>
          </a:blip>
          <a:stretch>
            <a:fillRect/>
          </a:stretch>
        </p:blipFill>
        <p:spPr>
          <a:xfrm>
            <a:off x="9448800" y="482601"/>
            <a:ext cx="2336800" cy="1106159"/>
          </a:xfrm>
          <a:prstGeom prst="rect">
            <a:avLst/>
          </a:prstGeom>
        </p:spPr>
      </p:pic>
      <p:pic>
        <p:nvPicPr>
          <p:cNvPr id="2" name="Afbeelding 1" descr="WetenschapPictoUitvinding.png">
            <a:extLst>
              <a:ext uri="{FF2B5EF4-FFF2-40B4-BE49-F238E27FC236}">
                <a16:creationId xmlns:a16="http://schemas.microsoft.com/office/drawing/2014/main" id="{33A21620-48F1-292F-7B0D-104F29D28223}"/>
              </a:ext>
            </a:extLst>
          </p:cNvPr>
          <p:cNvPicPr>
            <a:picLocks noChangeAspect="1"/>
          </p:cNvPicPr>
          <p:nvPr/>
        </p:nvPicPr>
        <p:blipFill>
          <a:blip r:embed="rId7">
            <a:alphaModFix/>
          </a:blip>
          <a:stretch>
            <a:fillRect/>
          </a:stretch>
        </p:blipFill>
        <p:spPr>
          <a:xfrm>
            <a:off x="8839200" y="482600"/>
            <a:ext cx="406400" cy="406400"/>
          </a:xfrm>
          <a:prstGeom prst="rect">
            <a:avLst/>
          </a:prstGeom>
        </p:spPr>
      </p:pic>
      <p:pic>
        <p:nvPicPr>
          <p:cNvPr id="3" name="Afbeelding 2" descr="WetenschapPictoCommunicatie.png">
            <a:extLst>
              <a:ext uri="{FF2B5EF4-FFF2-40B4-BE49-F238E27FC236}">
                <a16:creationId xmlns:a16="http://schemas.microsoft.com/office/drawing/2014/main" id="{AE140B1D-44E6-2D27-4268-49D20F38A4A9}"/>
              </a:ext>
            </a:extLst>
          </p:cNvPr>
          <p:cNvPicPr>
            <a:picLocks noChangeAspect="1"/>
          </p:cNvPicPr>
          <p:nvPr/>
        </p:nvPicPr>
        <p:blipFill>
          <a:blip r:embed="rId8"/>
          <a:stretch>
            <a:fillRect/>
          </a:stretch>
        </p:blipFill>
        <p:spPr>
          <a:xfrm>
            <a:off x="8345424" y="482600"/>
            <a:ext cx="406400" cy="406400"/>
          </a:xfrm>
          <a:prstGeom prst="rect">
            <a:avLst/>
          </a:prstGeom>
        </p:spPr>
      </p:pic>
      <p:pic>
        <p:nvPicPr>
          <p:cNvPr id="4" name="Afbeelding 3" descr="WetenschapPictoExperiment.png">
            <a:extLst>
              <a:ext uri="{FF2B5EF4-FFF2-40B4-BE49-F238E27FC236}">
                <a16:creationId xmlns:a16="http://schemas.microsoft.com/office/drawing/2014/main" id="{0851E954-C611-73B2-CBC7-704A141759D2}"/>
              </a:ext>
            </a:extLst>
          </p:cNvPr>
          <p:cNvPicPr>
            <a:picLocks noChangeAspect="1"/>
          </p:cNvPicPr>
          <p:nvPr/>
        </p:nvPicPr>
        <p:blipFill>
          <a:blip r:embed="rId9"/>
          <a:stretch>
            <a:fillRect/>
          </a:stretch>
        </p:blipFill>
        <p:spPr>
          <a:xfrm>
            <a:off x="7823200" y="482600"/>
            <a:ext cx="406400" cy="406400"/>
          </a:xfrm>
          <a:prstGeom prst="rect">
            <a:avLst/>
          </a:prstGeom>
        </p:spPr>
      </p:pic>
      <p:pic>
        <p:nvPicPr>
          <p:cNvPr id="5" name="Afbeelding 4" descr="WetenschapPictoOnderzoek.png">
            <a:extLst>
              <a:ext uri="{FF2B5EF4-FFF2-40B4-BE49-F238E27FC236}">
                <a16:creationId xmlns:a16="http://schemas.microsoft.com/office/drawing/2014/main" id="{59D55701-4240-FA4E-9711-C22607391749}"/>
              </a:ext>
            </a:extLst>
          </p:cNvPr>
          <p:cNvPicPr>
            <a:picLocks noChangeAspect="1"/>
          </p:cNvPicPr>
          <p:nvPr/>
        </p:nvPicPr>
        <p:blipFill>
          <a:blip r:embed="rId10"/>
          <a:stretch>
            <a:fillRect/>
          </a:stretch>
        </p:blipFill>
        <p:spPr>
          <a:xfrm>
            <a:off x="7315200" y="482600"/>
            <a:ext cx="406400" cy="406400"/>
          </a:xfrm>
          <a:prstGeom prst="rect">
            <a:avLst/>
          </a:prstGeom>
        </p:spPr>
      </p:pic>
      <p:pic>
        <p:nvPicPr>
          <p:cNvPr id="6" name="Afbeelding 5" descr="WetenschapPictoConstructie.png">
            <a:extLst>
              <a:ext uri="{FF2B5EF4-FFF2-40B4-BE49-F238E27FC236}">
                <a16:creationId xmlns:a16="http://schemas.microsoft.com/office/drawing/2014/main" id="{E063A98A-E893-ED25-F06B-851D60220A1D}"/>
              </a:ext>
            </a:extLst>
          </p:cNvPr>
          <p:cNvPicPr>
            <a:picLocks noChangeAspect="1"/>
          </p:cNvPicPr>
          <p:nvPr/>
        </p:nvPicPr>
        <p:blipFill>
          <a:blip r:embed="rId11"/>
          <a:stretch>
            <a:fillRect/>
          </a:stretch>
        </p:blipFill>
        <p:spPr>
          <a:xfrm>
            <a:off x="6807200" y="482600"/>
            <a:ext cx="406400" cy="406400"/>
          </a:xfrm>
          <a:prstGeom prst="rect">
            <a:avLst/>
          </a:prstGeom>
        </p:spPr>
      </p:pic>
    </p:spTree>
    <p:extLst>
      <p:ext uri="{BB962C8B-B14F-4D97-AF65-F5344CB8AC3E}">
        <p14:creationId xmlns:p14="http://schemas.microsoft.com/office/powerpoint/2010/main" val="2199320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3ABCE2"/>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9" name="Afbeelding 8" descr="WetenschapLoseOnderdelen80%.png"/>
          <p:cNvPicPr>
            <a:picLocks noChangeAspect="1"/>
          </p:cNvPicPr>
          <p:nvPr/>
        </p:nvPicPr>
        <p:blipFill>
          <a:blip r:embed="rId4"/>
          <a:stretch>
            <a:fillRect/>
          </a:stretch>
        </p:blipFill>
        <p:spPr>
          <a:xfrm>
            <a:off x="6211432" y="3327399"/>
            <a:ext cx="4151768" cy="1965301"/>
          </a:xfrm>
          <a:prstGeom prst="rect">
            <a:avLst/>
          </a:prstGeom>
        </p:spPr>
      </p:pic>
      <p:pic>
        <p:nvPicPr>
          <p:cNvPr id="12" name="Afbeelding 11" descr="Logo80%WeteschapMedia.png"/>
          <p:cNvPicPr>
            <a:picLocks noChangeAspect="1"/>
          </p:cNvPicPr>
          <p:nvPr/>
        </p:nvPicPr>
        <p:blipFill>
          <a:blip r:embed="rId5"/>
          <a:stretch>
            <a:fillRect/>
          </a:stretch>
        </p:blipFill>
        <p:spPr>
          <a:xfrm>
            <a:off x="9448800" y="482601"/>
            <a:ext cx="2336800" cy="1106159"/>
          </a:xfrm>
          <a:prstGeom prst="rect">
            <a:avLst/>
          </a:prstGeom>
        </p:spPr>
      </p:pic>
      <p:pic>
        <p:nvPicPr>
          <p:cNvPr id="8" name="Afbeelding 7" descr="FooterWetenschapMedia.png"/>
          <p:cNvPicPr>
            <a:picLocks noChangeAspect="1"/>
          </p:cNvPicPr>
          <p:nvPr/>
        </p:nvPicPr>
        <p:blipFill>
          <a:blip r:embed="rId6"/>
          <a:stretch>
            <a:fillRect/>
          </a:stretch>
        </p:blipFill>
        <p:spPr>
          <a:xfrm>
            <a:off x="0" y="6056405"/>
            <a:ext cx="12192000" cy="639519"/>
          </a:xfrm>
          <a:prstGeom prst="rect">
            <a:avLst/>
          </a:prstGeom>
        </p:spPr>
      </p:pic>
      <p:pic>
        <p:nvPicPr>
          <p:cNvPr id="14" name="Afbeelding 13" descr="wetenschapWit.png"/>
          <p:cNvPicPr>
            <a:picLocks noChangeAspect="1"/>
          </p:cNvPicPr>
          <p:nvPr/>
        </p:nvPicPr>
        <p:blipFill>
          <a:blip r:embed="rId7"/>
          <a:stretch>
            <a:fillRect/>
          </a:stretch>
        </p:blipFill>
        <p:spPr>
          <a:xfrm>
            <a:off x="753986" y="583701"/>
            <a:ext cx="1074815" cy="2804551"/>
          </a:xfrm>
          <a:prstGeom prst="rect">
            <a:avLst/>
          </a:prstGeom>
        </p:spPr>
      </p:pic>
      <p:sp>
        <p:nvSpPr>
          <p:cNvPr id="2" name="Tekstvak 1">
            <a:extLst>
              <a:ext uri="{FF2B5EF4-FFF2-40B4-BE49-F238E27FC236}">
                <a16:creationId xmlns:a16="http://schemas.microsoft.com/office/drawing/2014/main" id="{065448DE-1C01-FD42-E197-6047856D4406}"/>
              </a:ext>
            </a:extLst>
          </p:cNvPr>
          <p:cNvSpPr txBox="1"/>
          <p:nvPr/>
        </p:nvSpPr>
        <p:spPr>
          <a:xfrm>
            <a:off x="2044485" y="958465"/>
            <a:ext cx="7507900" cy="3703578"/>
          </a:xfrm>
          <a:prstGeom prst="rect">
            <a:avLst/>
          </a:prstGeom>
          <a:noFill/>
        </p:spPr>
        <p:txBody>
          <a:bodyPr wrap="square" rtlCol="0">
            <a:spAutoFit/>
          </a:bodyPr>
          <a:lstStyle/>
          <a:p>
            <a:r>
              <a:rPr lang="nl-NL" sz="4800" b="1" baseline="30000" dirty="0">
                <a:solidFill>
                  <a:srgbClr val="FFFFFF"/>
                </a:solidFill>
                <a:latin typeface="Montserrat" pitchFamily="2" charset="77"/>
                <a:cs typeface="Montserrat Regular"/>
              </a:rPr>
              <a:t>Loopstation</a:t>
            </a:r>
          </a:p>
          <a:p>
            <a:r>
              <a:rPr lang="nl-NL" sz="4000" baseline="30000" dirty="0">
                <a:solidFill>
                  <a:srgbClr val="FFFFFF"/>
                </a:solidFill>
                <a:latin typeface="Montserrat" pitchFamily="2" charset="77"/>
                <a:cs typeface="Montserrat Regular"/>
              </a:rPr>
              <a:t>Bespreek de video:</a:t>
            </a:r>
          </a:p>
          <a:p>
            <a:endParaRPr lang="nl-NL" sz="2200" b="0" i="0" u="none" strike="noStrike" dirty="0">
              <a:solidFill>
                <a:schemeClr val="bg1"/>
              </a:solidFill>
              <a:effectLst/>
              <a:latin typeface="Montserrat" pitchFamily="2" charset="77"/>
            </a:endParaRPr>
          </a:p>
          <a:p>
            <a:endParaRPr lang="nl-NL" sz="2200" dirty="0">
              <a:solidFill>
                <a:schemeClr val="bg1"/>
              </a:solidFill>
              <a:latin typeface="Montserrat" pitchFamily="2" charset="77"/>
            </a:endParaRPr>
          </a:p>
          <a:p>
            <a:endParaRPr lang="nl-NL" sz="2200" b="0" i="0" u="none" strike="noStrike" dirty="0">
              <a:solidFill>
                <a:schemeClr val="bg1"/>
              </a:solidFill>
              <a:effectLst/>
              <a:latin typeface="Montserrat" pitchFamily="2" charset="77"/>
            </a:endParaRPr>
          </a:p>
          <a:p>
            <a:endParaRPr lang="nl-NL" sz="2200" dirty="0">
              <a:solidFill>
                <a:schemeClr val="bg1"/>
              </a:solidFill>
              <a:latin typeface="Montserrat" pitchFamily="2" charset="77"/>
            </a:endParaRPr>
          </a:p>
          <a:p>
            <a:endParaRPr lang="nl-NL" sz="2200" b="0" i="0" u="none" strike="noStrike" dirty="0">
              <a:solidFill>
                <a:schemeClr val="bg1"/>
              </a:solidFill>
              <a:effectLst/>
              <a:latin typeface="Montserrat" pitchFamily="2" charset="77"/>
            </a:endParaRPr>
          </a:p>
          <a:p>
            <a:endParaRPr lang="nl-NL" sz="2200" dirty="0">
              <a:solidFill>
                <a:schemeClr val="bg1"/>
              </a:solidFill>
              <a:latin typeface="Montserrat" pitchFamily="2" charset="77"/>
            </a:endParaRPr>
          </a:p>
          <a:p>
            <a:r>
              <a:rPr lang="nl-NL" sz="2200" b="0" i="0" u="none" strike="noStrike" dirty="0">
                <a:solidFill>
                  <a:schemeClr val="bg1"/>
                </a:solidFill>
                <a:effectLst/>
                <a:latin typeface="Montserrat" pitchFamily="2" charset="77"/>
              </a:rPr>
              <a:t>Daarin zien jullie Tanya George, die een nummer van Billy </a:t>
            </a:r>
            <a:r>
              <a:rPr lang="nl-NL" sz="2200" b="0" i="0" u="none" strike="noStrike" dirty="0" err="1">
                <a:solidFill>
                  <a:schemeClr val="bg1"/>
                </a:solidFill>
                <a:effectLst/>
                <a:latin typeface="Montserrat" pitchFamily="2" charset="77"/>
              </a:rPr>
              <a:t>Eilish</a:t>
            </a:r>
            <a:r>
              <a:rPr lang="nl-NL" sz="2200" b="0" i="0" u="none" strike="noStrike" dirty="0">
                <a:solidFill>
                  <a:schemeClr val="bg1"/>
                </a:solidFill>
                <a:effectLst/>
                <a:latin typeface="Montserrat" pitchFamily="2" charset="77"/>
              </a:rPr>
              <a:t> op ​een loopstation nadoet. </a:t>
            </a:r>
            <a:endParaRPr lang="nl-NL" sz="2200" b="1" baseline="30000" dirty="0">
              <a:solidFill>
                <a:schemeClr val="bg1"/>
              </a:solidFill>
              <a:latin typeface="Montserrat" pitchFamily="2" charset="77"/>
              <a:cs typeface="Montserrat Regular"/>
            </a:endParaRPr>
          </a:p>
        </p:txBody>
      </p:sp>
      <p:sp>
        <p:nvSpPr>
          <p:cNvPr id="5" name="Rechthoek 3">
            <a:extLst>
              <a:ext uri="{FF2B5EF4-FFF2-40B4-BE49-F238E27FC236}">
                <a16:creationId xmlns:a16="http://schemas.microsoft.com/office/drawing/2014/main" id="{888CA54E-387D-0473-959E-16146B55757E}"/>
              </a:ext>
            </a:extLst>
          </p:cNvPr>
          <p:cNvSpPr/>
          <p:nvPr/>
        </p:nvSpPr>
        <p:spPr>
          <a:xfrm>
            <a:off x="6347160" y="583701"/>
            <a:ext cx="5438440" cy="3245349"/>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3" name="Online Media 2" descr="Billie Eilish - Bad Guy RC 505 loop station">
            <a:hlinkClick r:id="" action="ppaction://media"/>
            <a:extLst>
              <a:ext uri="{FF2B5EF4-FFF2-40B4-BE49-F238E27FC236}">
                <a16:creationId xmlns:a16="http://schemas.microsoft.com/office/drawing/2014/main" id="{8FA1B64A-DEDA-8AA4-4DF3-33F4778A0DC6}"/>
              </a:ext>
            </a:extLst>
          </p:cNvPr>
          <p:cNvPicPr>
            <a:picLocks noRot="1" noChangeAspect="1"/>
          </p:cNvPicPr>
          <p:nvPr>
            <a:videoFile r:link="rId1"/>
          </p:nvPr>
        </p:nvPicPr>
        <p:blipFill>
          <a:blip r:embed="rId8"/>
          <a:stretch>
            <a:fillRect/>
          </a:stretch>
        </p:blipFill>
        <p:spPr>
          <a:xfrm>
            <a:off x="6753560" y="901651"/>
            <a:ext cx="4700775" cy="2655937"/>
          </a:xfrm>
          <a:prstGeom prst="rect">
            <a:avLst/>
          </a:prstGeom>
        </p:spPr>
      </p:pic>
    </p:spTree>
    <p:extLst>
      <p:ext uri="{BB962C8B-B14F-4D97-AF65-F5344CB8AC3E}">
        <p14:creationId xmlns:p14="http://schemas.microsoft.com/office/powerpoint/2010/main" val="391051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3ABCE2"/>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9" name="Afbeelding 8" descr="WetenschapLoseOnderdelen80%.png"/>
          <p:cNvPicPr>
            <a:picLocks noChangeAspect="1"/>
          </p:cNvPicPr>
          <p:nvPr/>
        </p:nvPicPr>
        <p:blipFill>
          <a:blip r:embed="rId3"/>
          <a:stretch>
            <a:fillRect/>
          </a:stretch>
        </p:blipFill>
        <p:spPr>
          <a:xfrm>
            <a:off x="6211432" y="3327399"/>
            <a:ext cx="4151768" cy="1965301"/>
          </a:xfrm>
          <a:prstGeom prst="rect">
            <a:avLst/>
          </a:prstGeom>
        </p:spPr>
      </p:pic>
      <p:pic>
        <p:nvPicPr>
          <p:cNvPr id="12" name="Afbeelding 11" descr="Logo80%WeteschapMedia.png"/>
          <p:cNvPicPr>
            <a:picLocks noChangeAspect="1"/>
          </p:cNvPicPr>
          <p:nvPr/>
        </p:nvPicPr>
        <p:blipFill>
          <a:blip r:embed="rId4"/>
          <a:stretch>
            <a:fillRect/>
          </a:stretch>
        </p:blipFill>
        <p:spPr>
          <a:xfrm>
            <a:off x="9448800" y="482601"/>
            <a:ext cx="2336800" cy="1106159"/>
          </a:xfrm>
          <a:prstGeom prst="rect">
            <a:avLst/>
          </a:prstGeom>
        </p:spPr>
      </p:pic>
      <p:pic>
        <p:nvPicPr>
          <p:cNvPr id="8" name="Afbeelding 7" descr="FooterWetenschapMedia.png"/>
          <p:cNvPicPr>
            <a:picLocks noChangeAspect="1"/>
          </p:cNvPicPr>
          <p:nvPr/>
        </p:nvPicPr>
        <p:blipFill>
          <a:blip r:embed="rId5"/>
          <a:stretch>
            <a:fillRect/>
          </a:stretch>
        </p:blipFill>
        <p:spPr>
          <a:xfrm>
            <a:off x="0" y="6056405"/>
            <a:ext cx="12192000" cy="639519"/>
          </a:xfrm>
          <a:prstGeom prst="rect">
            <a:avLst/>
          </a:prstGeom>
        </p:spPr>
      </p:pic>
      <p:pic>
        <p:nvPicPr>
          <p:cNvPr id="14" name="Afbeelding 13" descr="wetenschapWit.png"/>
          <p:cNvPicPr>
            <a:picLocks noChangeAspect="1"/>
          </p:cNvPicPr>
          <p:nvPr/>
        </p:nvPicPr>
        <p:blipFill>
          <a:blip r:embed="rId6"/>
          <a:stretch>
            <a:fillRect/>
          </a:stretch>
        </p:blipFill>
        <p:spPr>
          <a:xfrm>
            <a:off x="753986" y="583701"/>
            <a:ext cx="1074815" cy="2804551"/>
          </a:xfrm>
          <a:prstGeom prst="rect">
            <a:avLst/>
          </a:prstGeom>
        </p:spPr>
      </p:pic>
      <p:sp>
        <p:nvSpPr>
          <p:cNvPr id="2" name="Tekstvak 1">
            <a:extLst>
              <a:ext uri="{FF2B5EF4-FFF2-40B4-BE49-F238E27FC236}">
                <a16:creationId xmlns:a16="http://schemas.microsoft.com/office/drawing/2014/main" id="{065448DE-1C01-FD42-E197-6047856D4406}"/>
              </a:ext>
            </a:extLst>
          </p:cNvPr>
          <p:cNvSpPr txBox="1"/>
          <p:nvPr/>
        </p:nvSpPr>
        <p:spPr>
          <a:xfrm>
            <a:off x="2044485" y="958465"/>
            <a:ext cx="7507900" cy="4821833"/>
          </a:xfrm>
          <a:prstGeom prst="rect">
            <a:avLst/>
          </a:prstGeom>
          <a:noFill/>
        </p:spPr>
        <p:txBody>
          <a:bodyPr wrap="square" rtlCol="0">
            <a:spAutoFit/>
          </a:bodyPr>
          <a:lstStyle/>
          <a:p>
            <a:r>
              <a:rPr lang="nl-NL" sz="4800" b="1" baseline="30000" dirty="0">
                <a:solidFill>
                  <a:srgbClr val="FFFFFF"/>
                </a:solidFill>
                <a:latin typeface="Montserrat" pitchFamily="2" charset="77"/>
                <a:cs typeface="Montserrat Regular"/>
              </a:rPr>
              <a:t>Loopstation</a:t>
            </a:r>
          </a:p>
          <a:p>
            <a:r>
              <a:rPr lang="nl-NL" sz="4000" baseline="30000" dirty="0">
                <a:solidFill>
                  <a:srgbClr val="FFFFFF"/>
                </a:solidFill>
                <a:latin typeface="Montserrat" pitchFamily="2" charset="77"/>
                <a:cs typeface="Montserrat Regular"/>
              </a:rPr>
              <a:t>(10 minuten)</a:t>
            </a:r>
          </a:p>
          <a:p>
            <a:r>
              <a:rPr lang="nl-NL" sz="4000" baseline="30000" dirty="0">
                <a:solidFill>
                  <a:srgbClr val="FFFFFF"/>
                </a:solidFill>
                <a:latin typeface="Montserrat" pitchFamily="2" charset="77"/>
                <a:cs typeface="Montserrat Regular"/>
              </a:rPr>
              <a:t>Vraag de klas:</a:t>
            </a:r>
          </a:p>
          <a:p>
            <a:endParaRPr lang="nl-NL" sz="2200" dirty="0">
              <a:solidFill>
                <a:schemeClr val="bg1"/>
              </a:solidFill>
              <a:latin typeface="Montserrat" pitchFamily="2" charset="77"/>
            </a:endParaRPr>
          </a:p>
          <a:p>
            <a:pPr marL="342900" indent="-342900" algn="l" rtl="0" fontAlgn="base">
              <a:buFont typeface="Arial" panose="020B0604020202020204" pitchFamily="34" charset="0"/>
              <a:buChar char="•"/>
            </a:pPr>
            <a:r>
              <a:rPr lang="nl-NL" sz="2200" b="0" i="0" u="none" strike="noStrike" dirty="0">
                <a:solidFill>
                  <a:schemeClr val="bg1"/>
                </a:solidFill>
                <a:effectLst/>
                <a:latin typeface="Montserrat" pitchFamily="2" charset="77"/>
              </a:rPr>
              <a:t>Wat zagen en hoorden jullie? </a:t>
            </a:r>
            <a:r>
              <a:rPr lang="en-US" sz="2200" b="0" i="0" u="none" strike="noStrike" dirty="0">
                <a:solidFill>
                  <a:schemeClr val="bg1"/>
                </a:solidFill>
                <a:effectLst/>
                <a:latin typeface="Montserrat" pitchFamily="2" charset="77"/>
              </a:rPr>
              <a:t>​</a:t>
            </a:r>
          </a:p>
          <a:p>
            <a:pPr marL="342900" indent="-342900" algn="l" rtl="0" fontAlgn="base">
              <a:buFont typeface="Arial" panose="020B0604020202020204" pitchFamily="34" charset="0"/>
              <a:buChar char="•"/>
            </a:pPr>
            <a:endParaRPr lang="en-US" sz="2200" b="0" i="0" u="none" strike="noStrike" dirty="0">
              <a:solidFill>
                <a:schemeClr val="bg1"/>
              </a:solidFill>
              <a:effectLst/>
              <a:latin typeface="Montserrat" pitchFamily="2" charset="77"/>
            </a:endParaRPr>
          </a:p>
          <a:p>
            <a:pPr marL="342900" indent="-342900" algn="l" rtl="0" fontAlgn="base">
              <a:buFont typeface="Arial" panose="020B0604020202020204" pitchFamily="34" charset="0"/>
              <a:buChar char="•"/>
            </a:pPr>
            <a:r>
              <a:rPr lang="nl-NL" sz="2200" b="0" i="0" u="none" strike="noStrike" dirty="0">
                <a:solidFill>
                  <a:schemeClr val="bg1"/>
                </a:solidFill>
                <a:effectLst/>
                <a:latin typeface="Montserrat" pitchFamily="2" charset="77"/>
              </a:rPr>
              <a:t>Wat heeft de zangeres bedacht? ​</a:t>
            </a:r>
          </a:p>
          <a:p>
            <a:pPr marL="342900" indent="-342900" algn="l" rtl="0" fontAlgn="base">
              <a:buFont typeface="Arial" panose="020B0604020202020204" pitchFamily="34" charset="0"/>
              <a:buChar char="•"/>
            </a:pPr>
            <a:endParaRPr lang="nl-NL" sz="2200" b="0" i="0" u="none" strike="noStrike" dirty="0">
              <a:solidFill>
                <a:schemeClr val="bg1"/>
              </a:solidFill>
              <a:effectLst/>
              <a:latin typeface="Montserrat" pitchFamily="2" charset="77"/>
            </a:endParaRPr>
          </a:p>
          <a:p>
            <a:pPr marL="342900" indent="-342900" algn="l" rtl="0" fontAlgn="base">
              <a:buFont typeface="Arial" panose="020B0604020202020204" pitchFamily="34" charset="0"/>
              <a:buChar char="•"/>
            </a:pPr>
            <a:r>
              <a:rPr lang="nl-NL" sz="2200" b="0" i="0" u="none" strike="noStrike" dirty="0">
                <a:solidFill>
                  <a:schemeClr val="bg1"/>
                </a:solidFill>
                <a:effectLst/>
                <a:latin typeface="Montserrat" pitchFamily="2" charset="77"/>
              </a:rPr>
              <a:t>Is het beter/mooier als alle muziek live is? </a:t>
            </a:r>
          </a:p>
          <a:p>
            <a:pPr algn="l" rtl="0" fontAlgn="base"/>
            <a:endParaRPr lang="en-US" sz="2200" b="0" i="0" u="none" strike="noStrike" dirty="0">
              <a:solidFill>
                <a:schemeClr val="bg1"/>
              </a:solidFill>
              <a:effectLst/>
              <a:latin typeface="Montserrat" pitchFamily="2" charset="77"/>
            </a:endParaRPr>
          </a:p>
          <a:p>
            <a:pPr marL="342900" indent="-342900" algn="l" rtl="0" fontAlgn="base">
              <a:buFont typeface="Arial" panose="020B0604020202020204" pitchFamily="34" charset="0"/>
              <a:buChar char="•"/>
            </a:pPr>
            <a:r>
              <a:rPr lang="nl-NL" sz="2200" b="0" i="0" u="none" strike="noStrike" dirty="0">
                <a:solidFill>
                  <a:schemeClr val="bg1"/>
                </a:solidFill>
                <a:effectLst/>
                <a:latin typeface="Montserrat" pitchFamily="2" charset="77"/>
              </a:rPr>
              <a:t>Wat doet de zangeres zelf, en wat doet het apparaat? </a:t>
            </a:r>
            <a:r>
              <a:rPr lang="en-US" sz="2200" b="0" i="0" u="none" strike="noStrike" dirty="0">
                <a:solidFill>
                  <a:schemeClr val="bg1"/>
                </a:solidFill>
                <a:effectLst/>
                <a:latin typeface="Montserrat" pitchFamily="2" charset="77"/>
              </a:rPr>
              <a:t>​</a:t>
            </a:r>
            <a:br>
              <a:rPr lang="en-US" sz="2400" b="0" i="0" u="none" strike="noStrike" dirty="0">
                <a:solidFill>
                  <a:srgbClr val="000000"/>
                </a:solidFill>
                <a:effectLst/>
                <a:latin typeface="Calibri" panose="020F0502020204030204" pitchFamily="34" charset="0"/>
              </a:rPr>
            </a:br>
            <a:r>
              <a:rPr lang="en-US" sz="2400" b="0" i="0" u="none" strike="noStrike" dirty="0">
                <a:solidFill>
                  <a:srgbClr val="000000"/>
                </a:solidFill>
                <a:effectLst/>
                <a:latin typeface="Calibri" panose="020F0502020204030204" pitchFamily="34" charset="0"/>
              </a:rPr>
              <a:t>​</a:t>
            </a:r>
            <a:endParaRPr lang="en-US" sz="2400" b="0" i="0" u="none" strike="noStrike" dirty="0">
              <a:solidFill>
                <a:srgbClr val="000000"/>
              </a:solidFill>
              <a:effectLst/>
              <a:latin typeface="Arial" panose="020B0604020202020204" pitchFamily="34" charset="0"/>
            </a:endParaRPr>
          </a:p>
        </p:txBody>
      </p:sp>
      <p:sp>
        <p:nvSpPr>
          <p:cNvPr id="6" name="Rechthoek 3">
            <a:extLst>
              <a:ext uri="{FF2B5EF4-FFF2-40B4-BE49-F238E27FC236}">
                <a16:creationId xmlns:a16="http://schemas.microsoft.com/office/drawing/2014/main" id="{3A67C49D-FF12-F092-48CB-A103C65E2A20}"/>
              </a:ext>
            </a:extLst>
          </p:cNvPr>
          <p:cNvSpPr/>
          <p:nvPr/>
        </p:nvSpPr>
        <p:spPr>
          <a:xfrm>
            <a:off x="7158424" y="304482"/>
            <a:ext cx="4821782" cy="2523768"/>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4" name="TextBox 3">
            <a:extLst>
              <a:ext uri="{FF2B5EF4-FFF2-40B4-BE49-F238E27FC236}">
                <a16:creationId xmlns:a16="http://schemas.microsoft.com/office/drawing/2014/main" id="{19C2C566-0A66-D24B-E35D-0E2AC7E0A2AD}"/>
              </a:ext>
            </a:extLst>
          </p:cNvPr>
          <p:cNvSpPr txBox="1"/>
          <p:nvPr/>
        </p:nvSpPr>
        <p:spPr>
          <a:xfrm>
            <a:off x="7374108" y="482601"/>
            <a:ext cx="4839517" cy="2523768"/>
          </a:xfrm>
          <a:prstGeom prst="rect">
            <a:avLst/>
          </a:prstGeom>
          <a:noFill/>
        </p:spPr>
        <p:txBody>
          <a:bodyPr wrap="square" rtlCol="0">
            <a:spAutoFit/>
          </a:bodyPr>
          <a:lstStyle/>
          <a:p>
            <a:r>
              <a:rPr lang="nl-NL" sz="2000" dirty="0">
                <a:solidFill>
                  <a:schemeClr val="bg1"/>
                </a:solidFill>
                <a:latin typeface="Montserrat" pitchFamily="2" charset="77"/>
              </a:rPr>
              <a:t>J</a:t>
            </a:r>
            <a:r>
              <a:rPr lang="nl-NL" sz="2000" i="0" u="none" strike="noStrike" dirty="0">
                <a:solidFill>
                  <a:schemeClr val="bg1"/>
                </a:solidFill>
                <a:effectLst/>
                <a:latin typeface="Montserrat" pitchFamily="2" charset="77"/>
              </a:rPr>
              <a:t>ullie gaan tijdens deze lessen zelf </a:t>
            </a:r>
            <a:r>
              <a:rPr lang="nl-NL" sz="2000" i="1" u="none" strike="noStrike" dirty="0">
                <a:solidFill>
                  <a:schemeClr val="bg1"/>
                </a:solidFill>
                <a:effectLst/>
                <a:latin typeface="Montserrat" pitchFamily="2" charset="77"/>
              </a:rPr>
              <a:t>loops </a:t>
            </a:r>
            <a:r>
              <a:rPr lang="nl-NL" sz="2000" i="0" u="none" strike="noStrike" dirty="0">
                <a:solidFill>
                  <a:schemeClr val="bg1"/>
                </a:solidFill>
                <a:effectLst/>
                <a:latin typeface="Montserrat" pitchFamily="2" charset="77"/>
              </a:rPr>
              <a:t>maken. ​</a:t>
            </a:r>
            <a:br>
              <a:rPr lang="nl-NL" sz="2000" i="0" u="none" strike="noStrike" dirty="0">
                <a:solidFill>
                  <a:schemeClr val="bg1"/>
                </a:solidFill>
                <a:effectLst/>
                <a:latin typeface="Montserrat" pitchFamily="2" charset="77"/>
              </a:rPr>
            </a:br>
            <a:r>
              <a:rPr lang="nl-NL" sz="2000" i="0" u="none" strike="noStrike" dirty="0">
                <a:solidFill>
                  <a:schemeClr val="bg1"/>
                </a:solidFill>
                <a:effectLst/>
                <a:latin typeface="Montserrat" pitchFamily="2" charset="77"/>
              </a:rPr>
              <a:t>Jullie gaan </a:t>
            </a:r>
            <a:r>
              <a:rPr lang="nl-NL" sz="2000" b="0" i="0" u="none" strike="noStrike" dirty="0">
                <a:solidFill>
                  <a:schemeClr val="bg1"/>
                </a:solidFill>
                <a:effectLst/>
                <a:latin typeface="Montserrat" pitchFamily="2" charset="77"/>
              </a:rPr>
              <a:t>onderzoeken wat voor geluiden je kan maken met computers, en hoe je daar uiteindelijk samen een muziekstuk van kunt maken. </a:t>
            </a:r>
            <a:r>
              <a:rPr lang="nl-NL" b="0" i="0" u="none" strike="noStrike" dirty="0">
                <a:effectLst/>
                <a:latin typeface="Calibri" panose="020F0502020204030204" pitchFamily="34" charset="0"/>
              </a:rPr>
              <a:t>​</a:t>
            </a:r>
            <a:br>
              <a:rPr lang="nl-NL" b="0" i="0" u="none" strike="noStrike" dirty="0">
                <a:effectLst/>
                <a:latin typeface="Calibri" panose="020F0502020204030204" pitchFamily="34" charset="0"/>
              </a:rPr>
            </a:br>
            <a:endParaRPr lang="en-NL" dirty="0"/>
          </a:p>
        </p:txBody>
      </p:sp>
      <p:sp>
        <p:nvSpPr>
          <p:cNvPr id="7" name="Rechthoek 3">
            <a:extLst>
              <a:ext uri="{FF2B5EF4-FFF2-40B4-BE49-F238E27FC236}">
                <a16:creationId xmlns:a16="http://schemas.microsoft.com/office/drawing/2014/main" id="{319BF738-D4FD-A382-6D37-62315E7B8C3D}"/>
              </a:ext>
            </a:extLst>
          </p:cNvPr>
          <p:cNvSpPr/>
          <p:nvPr/>
        </p:nvSpPr>
        <p:spPr>
          <a:xfrm>
            <a:off x="9417574" y="3552832"/>
            <a:ext cx="2098422" cy="1965300"/>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0" name="TextBox 9">
            <a:extLst>
              <a:ext uri="{FF2B5EF4-FFF2-40B4-BE49-F238E27FC236}">
                <a16:creationId xmlns:a16="http://schemas.microsoft.com/office/drawing/2014/main" id="{3223DC8B-2164-60FD-C183-55CA6F4631E1}"/>
              </a:ext>
            </a:extLst>
          </p:cNvPr>
          <p:cNvSpPr txBox="1"/>
          <p:nvPr/>
        </p:nvSpPr>
        <p:spPr>
          <a:xfrm>
            <a:off x="9417574" y="3658319"/>
            <a:ext cx="2098422" cy="1754326"/>
          </a:xfrm>
          <a:prstGeom prst="rect">
            <a:avLst/>
          </a:prstGeom>
          <a:noFill/>
        </p:spPr>
        <p:txBody>
          <a:bodyPr wrap="square" rtlCol="0">
            <a:spAutoFit/>
          </a:bodyPr>
          <a:lstStyle/>
          <a:p>
            <a:pPr marL="285750" indent="-285750">
              <a:buFont typeface="Arial" panose="020B0604020202020204" pitchFamily="34" charset="0"/>
              <a:buChar char="•"/>
            </a:pPr>
            <a:r>
              <a:rPr lang="nl-NL" sz="1200" b="0" i="1" u="none" strike="noStrike" dirty="0">
                <a:solidFill>
                  <a:schemeClr val="bg1"/>
                </a:solidFill>
                <a:effectLst/>
                <a:latin typeface="Montserrat" pitchFamily="2" charset="77"/>
              </a:rPr>
              <a:t>Extra info voor leerkracht: de zangeres werkt met een loop station. Dit gaan jullie niet gebruiken. Jullie gaan zelf loops  maken in scratch.  </a:t>
            </a:r>
            <a:r>
              <a:rPr lang="nl-NL" sz="1200" b="0" i="0" u="none" strike="noStrike" dirty="0">
                <a:solidFill>
                  <a:schemeClr val="bg1"/>
                </a:solidFill>
                <a:effectLst/>
                <a:latin typeface="Montserrat" pitchFamily="2" charset="77"/>
              </a:rPr>
              <a:t>​</a:t>
            </a:r>
            <a:endParaRPr lang="en-NL" sz="1200" dirty="0">
              <a:solidFill>
                <a:schemeClr val="bg1"/>
              </a:solidFill>
              <a:latin typeface="Montserrat" pitchFamily="2" charset="77"/>
            </a:endParaRPr>
          </a:p>
        </p:txBody>
      </p:sp>
    </p:spTree>
    <p:extLst>
      <p:ext uri="{BB962C8B-B14F-4D97-AF65-F5344CB8AC3E}">
        <p14:creationId xmlns:p14="http://schemas.microsoft.com/office/powerpoint/2010/main" val="1109055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3ABCE2"/>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9" name="Afbeelding 8" descr="WetenschapLoseOnderdelen80%.png"/>
          <p:cNvPicPr>
            <a:picLocks noChangeAspect="1"/>
          </p:cNvPicPr>
          <p:nvPr/>
        </p:nvPicPr>
        <p:blipFill>
          <a:blip r:embed="rId3"/>
          <a:stretch>
            <a:fillRect/>
          </a:stretch>
        </p:blipFill>
        <p:spPr>
          <a:xfrm>
            <a:off x="6211432" y="3327399"/>
            <a:ext cx="4151768" cy="1965301"/>
          </a:xfrm>
          <a:prstGeom prst="rect">
            <a:avLst/>
          </a:prstGeom>
        </p:spPr>
      </p:pic>
      <p:pic>
        <p:nvPicPr>
          <p:cNvPr id="12" name="Afbeelding 11" descr="Logo80%WeteschapMedia.png"/>
          <p:cNvPicPr>
            <a:picLocks noChangeAspect="1"/>
          </p:cNvPicPr>
          <p:nvPr/>
        </p:nvPicPr>
        <p:blipFill>
          <a:blip r:embed="rId4"/>
          <a:stretch>
            <a:fillRect/>
          </a:stretch>
        </p:blipFill>
        <p:spPr>
          <a:xfrm>
            <a:off x="9448800" y="482601"/>
            <a:ext cx="2336800" cy="1106159"/>
          </a:xfrm>
          <a:prstGeom prst="rect">
            <a:avLst/>
          </a:prstGeom>
        </p:spPr>
      </p:pic>
      <p:pic>
        <p:nvPicPr>
          <p:cNvPr id="8" name="Afbeelding 7" descr="FooterWetenschapMedia.png"/>
          <p:cNvPicPr>
            <a:picLocks noChangeAspect="1"/>
          </p:cNvPicPr>
          <p:nvPr/>
        </p:nvPicPr>
        <p:blipFill>
          <a:blip r:embed="rId5"/>
          <a:stretch>
            <a:fillRect/>
          </a:stretch>
        </p:blipFill>
        <p:spPr>
          <a:xfrm>
            <a:off x="0" y="6056405"/>
            <a:ext cx="12192000" cy="639519"/>
          </a:xfrm>
          <a:prstGeom prst="rect">
            <a:avLst/>
          </a:prstGeom>
        </p:spPr>
      </p:pic>
      <p:pic>
        <p:nvPicPr>
          <p:cNvPr id="14" name="Afbeelding 13" descr="wetenschapWit.png"/>
          <p:cNvPicPr>
            <a:picLocks noChangeAspect="1"/>
          </p:cNvPicPr>
          <p:nvPr/>
        </p:nvPicPr>
        <p:blipFill>
          <a:blip r:embed="rId6"/>
          <a:stretch>
            <a:fillRect/>
          </a:stretch>
        </p:blipFill>
        <p:spPr>
          <a:xfrm>
            <a:off x="753986" y="583701"/>
            <a:ext cx="1074815" cy="2804551"/>
          </a:xfrm>
          <a:prstGeom prst="rect">
            <a:avLst/>
          </a:prstGeom>
        </p:spPr>
      </p:pic>
      <p:sp>
        <p:nvSpPr>
          <p:cNvPr id="2" name="Tekstvak 1">
            <a:extLst>
              <a:ext uri="{FF2B5EF4-FFF2-40B4-BE49-F238E27FC236}">
                <a16:creationId xmlns:a16="http://schemas.microsoft.com/office/drawing/2014/main" id="{065448DE-1C01-FD42-E197-6047856D4406}"/>
              </a:ext>
            </a:extLst>
          </p:cNvPr>
          <p:cNvSpPr txBox="1"/>
          <p:nvPr/>
        </p:nvSpPr>
        <p:spPr>
          <a:xfrm>
            <a:off x="2044485" y="-468458"/>
            <a:ext cx="10328491" cy="4165243"/>
          </a:xfrm>
          <a:prstGeom prst="rect">
            <a:avLst/>
          </a:prstGeom>
          <a:noFill/>
        </p:spPr>
        <p:txBody>
          <a:bodyPr wrap="square" numCol="2" rtlCol="0">
            <a:spAutoFit/>
          </a:bodyPr>
          <a:lstStyle/>
          <a:p>
            <a:endParaRPr lang="nl-NL" sz="4800" b="1" baseline="30000" dirty="0">
              <a:solidFill>
                <a:srgbClr val="FFFFFF"/>
              </a:solidFill>
              <a:latin typeface="Montserrat" pitchFamily="2" charset="77"/>
              <a:cs typeface="Montserrat Regular"/>
            </a:endParaRPr>
          </a:p>
          <a:p>
            <a:endParaRPr lang="nl-NL" sz="4800" b="1" baseline="30000" dirty="0">
              <a:solidFill>
                <a:srgbClr val="FFFFFF"/>
              </a:solidFill>
              <a:latin typeface="Montserrat" pitchFamily="2" charset="77"/>
              <a:cs typeface="Montserrat Regular"/>
            </a:endParaRPr>
          </a:p>
          <a:p>
            <a:r>
              <a:rPr lang="nl-NL" sz="4800" b="1" baseline="30000" dirty="0">
                <a:solidFill>
                  <a:srgbClr val="FFFFFF"/>
                </a:solidFill>
                <a:latin typeface="Montserrat" pitchFamily="2" charset="77"/>
                <a:cs typeface="Montserrat Regular"/>
              </a:rPr>
              <a:t>Wat is een loop en wat is een loopstation?</a:t>
            </a:r>
          </a:p>
          <a:p>
            <a:r>
              <a:rPr lang="nl-NL" sz="4000" baseline="30000" dirty="0">
                <a:solidFill>
                  <a:srgbClr val="FFFFFF"/>
                </a:solidFill>
                <a:latin typeface="Montserrat" pitchFamily="2" charset="77"/>
                <a:cs typeface="Montserrat Regular"/>
              </a:rPr>
              <a:t>(5 minuten)</a:t>
            </a:r>
          </a:p>
          <a:p>
            <a:pPr algn="l" rtl="0" fontAlgn="base"/>
            <a:endParaRPr lang="nl-NL" sz="2200" dirty="0">
              <a:solidFill>
                <a:schemeClr val="bg1"/>
              </a:solidFill>
              <a:latin typeface="Montserrat" pitchFamily="2" charset="77"/>
            </a:endParaRPr>
          </a:p>
          <a:p>
            <a:pPr fontAlgn="base"/>
            <a:endParaRPr lang="nl-NL" sz="2200" b="0" i="0" u="none" strike="noStrike" dirty="0">
              <a:solidFill>
                <a:schemeClr val="bg1"/>
              </a:solidFill>
              <a:effectLst/>
              <a:latin typeface="Montserrat" pitchFamily="2" charset="77"/>
            </a:endParaRPr>
          </a:p>
          <a:p>
            <a:pPr fontAlgn="base"/>
            <a:endParaRPr lang="nl-NL" sz="2200" dirty="0">
              <a:solidFill>
                <a:schemeClr val="bg1"/>
              </a:solidFill>
              <a:latin typeface="Montserrat" pitchFamily="2" charset="77"/>
            </a:endParaRPr>
          </a:p>
          <a:p>
            <a:pPr fontAlgn="base"/>
            <a:br>
              <a:rPr lang="en-US" sz="2200" b="0" i="0" u="none" strike="noStrike" dirty="0">
                <a:solidFill>
                  <a:srgbClr val="000000"/>
                </a:solidFill>
                <a:effectLst/>
                <a:latin typeface="Calibri" panose="020F0502020204030204" pitchFamily="34" charset="0"/>
              </a:rPr>
            </a:br>
            <a:r>
              <a:rPr lang="en-US" sz="2200" b="0" i="0" u="none" strike="noStrike" dirty="0">
                <a:solidFill>
                  <a:srgbClr val="000000"/>
                </a:solidFill>
                <a:effectLst/>
                <a:latin typeface="Calibri" panose="020F0502020204030204" pitchFamily="34" charset="0"/>
              </a:rPr>
              <a:t>​</a:t>
            </a:r>
            <a:endParaRPr lang="en-US" sz="2200" b="0" i="0" u="none" strike="noStrike" dirty="0">
              <a:solidFill>
                <a:srgbClr val="000000"/>
              </a:solidFill>
              <a:effectLst/>
              <a:latin typeface="Arial" panose="020B0604020202020204" pitchFamily="34" charset="0"/>
            </a:endParaRPr>
          </a:p>
        </p:txBody>
      </p:sp>
      <p:sp>
        <p:nvSpPr>
          <p:cNvPr id="10" name="Tekstvak 9">
            <a:extLst>
              <a:ext uri="{FF2B5EF4-FFF2-40B4-BE49-F238E27FC236}">
                <a16:creationId xmlns:a16="http://schemas.microsoft.com/office/drawing/2014/main" id="{BAAAED7F-7770-BF47-7AD0-813B5A518F5F}"/>
              </a:ext>
            </a:extLst>
          </p:cNvPr>
          <p:cNvSpPr txBox="1"/>
          <p:nvPr/>
        </p:nvSpPr>
        <p:spPr>
          <a:xfrm>
            <a:off x="2252133" y="1937829"/>
            <a:ext cx="9533467" cy="2585323"/>
          </a:xfrm>
          <a:prstGeom prst="rect">
            <a:avLst/>
          </a:prstGeom>
          <a:noFill/>
        </p:spPr>
        <p:txBody>
          <a:bodyPr wrap="square" rtlCol="0">
            <a:spAutoFit/>
          </a:bodyPr>
          <a:lstStyle/>
          <a:p>
            <a:r>
              <a:rPr lang="nl-NL" sz="2400" b="0" i="0" u="none" strike="noStrike" dirty="0">
                <a:solidFill>
                  <a:schemeClr val="bg1"/>
                </a:solidFill>
                <a:effectLst/>
                <a:latin typeface="Montserrat" pitchFamily="2" charset="77"/>
              </a:rPr>
              <a:t>Een ‘loop’ is een herhaling van een stukje muziek. Bijvoorbeeld een drum- of gitaarpartij, maar je kunt ook zangpartijen ‘</a:t>
            </a:r>
            <a:r>
              <a:rPr lang="nl-NL" sz="2400" b="0" i="0" u="none" strike="noStrike" dirty="0" err="1">
                <a:solidFill>
                  <a:schemeClr val="bg1"/>
                </a:solidFill>
                <a:effectLst/>
                <a:latin typeface="Montserrat" pitchFamily="2" charset="77"/>
              </a:rPr>
              <a:t>loopen</a:t>
            </a:r>
            <a:r>
              <a:rPr lang="nl-NL" sz="2400" b="0" i="0" u="none" strike="noStrike" dirty="0">
                <a:solidFill>
                  <a:schemeClr val="bg1"/>
                </a:solidFill>
                <a:effectLst/>
                <a:latin typeface="Montserrat" pitchFamily="2" charset="77"/>
              </a:rPr>
              <a:t>’. Je kan hiervoor gebruik maken van een loopstation. Met een loopstation kun je de muziek niet alleen herhalen, maar kun je ook eindeloos nieuwe opnames er bovenop stapelen, genaamd ‘</a:t>
            </a:r>
            <a:r>
              <a:rPr lang="nl-NL" sz="2400" b="0" i="0" u="none" strike="noStrike" dirty="0" err="1">
                <a:solidFill>
                  <a:schemeClr val="bg1"/>
                </a:solidFill>
                <a:effectLst/>
                <a:latin typeface="Montserrat" pitchFamily="2" charset="77"/>
              </a:rPr>
              <a:t>overdubs</a:t>
            </a:r>
            <a:r>
              <a:rPr lang="nl-NL" sz="2400" b="0" i="0" u="none" strike="noStrike" dirty="0">
                <a:solidFill>
                  <a:schemeClr val="bg1"/>
                </a:solidFill>
                <a:effectLst/>
                <a:latin typeface="Montserrat" pitchFamily="2" charset="77"/>
              </a:rPr>
              <a:t>’.</a:t>
            </a:r>
            <a:r>
              <a:rPr lang="en-US" sz="2400" b="0" i="0" u="none" strike="noStrike" dirty="0">
                <a:solidFill>
                  <a:schemeClr val="bg1"/>
                </a:solidFill>
                <a:effectLst/>
                <a:latin typeface="Montserrat" pitchFamily="2" charset="77"/>
              </a:rPr>
              <a:t>​</a:t>
            </a:r>
          </a:p>
          <a:p>
            <a:endParaRPr lang="nl-NL" dirty="0"/>
          </a:p>
        </p:txBody>
      </p:sp>
    </p:spTree>
    <p:extLst>
      <p:ext uri="{BB962C8B-B14F-4D97-AF65-F5344CB8AC3E}">
        <p14:creationId xmlns:p14="http://schemas.microsoft.com/office/powerpoint/2010/main" val="2522670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3ABCE2"/>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9" name="Afbeelding 8" descr="WetenschapLoseOnderdelen80%.png"/>
          <p:cNvPicPr>
            <a:picLocks noChangeAspect="1"/>
          </p:cNvPicPr>
          <p:nvPr/>
        </p:nvPicPr>
        <p:blipFill>
          <a:blip r:embed="rId3"/>
          <a:stretch>
            <a:fillRect/>
          </a:stretch>
        </p:blipFill>
        <p:spPr>
          <a:xfrm>
            <a:off x="6211432" y="3327399"/>
            <a:ext cx="4151768" cy="1965301"/>
          </a:xfrm>
          <a:prstGeom prst="rect">
            <a:avLst/>
          </a:prstGeom>
        </p:spPr>
      </p:pic>
      <p:pic>
        <p:nvPicPr>
          <p:cNvPr id="12" name="Afbeelding 11" descr="Logo80%WeteschapMedia.png"/>
          <p:cNvPicPr>
            <a:picLocks noChangeAspect="1"/>
          </p:cNvPicPr>
          <p:nvPr/>
        </p:nvPicPr>
        <p:blipFill>
          <a:blip r:embed="rId4"/>
          <a:stretch>
            <a:fillRect/>
          </a:stretch>
        </p:blipFill>
        <p:spPr>
          <a:xfrm>
            <a:off x="9448800" y="482601"/>
            <a:ext cx="2336800" cy="1106159"/>
          </a:xfrm>
          <a:prstGeom prst="rect">
            <a:avLst/>
          </a:prstGeom>
        </p:spPr>
      </p:pic>
      <p:pic>
        <p:nvPicPr>
          <p:cNvPr id="8" name="Afbeelding 7" descr="FooterWetenschapMedia.png"/>
          <p:cNvPicPr>
            <a:picLocks noChangeAspect="1"/>
          </p:cNvPicPr>
          <p:nvPr/>
        </p:nvPicPr>
        <p:blipFill>
          <a:blip r:embed="rId5"/>
          <a:stretch>
            <a:fillRect/>
          </a:stretch>
        </p:blipFill>
        <p:spPr>
          <a:xfrm>
            <a:off x="0" y="6056405"/>
            <a:ext cx="12192000" cy="639519"/>
          </a:xfrm>
          <a:prstGeom prst="rect">
            <a:avLst/>
          </a:prstGeom>
        </p:spPr>
      </p:pic>
      <p:pic>
        <p:nvPicPr>
          <p:cNvPr id="14" name="Afbeelding 13" descr="wetenschapWit.png"/>
          <p:cNvPicPr>
            <a:picLocks noChangeAspect="1"/>
          </p:cNvPicPr>
          <p:nvPr/>
        </p:nvPicPr>
        <p:blipFill>
          <a:blip r:embed="rId6"/>
          <a:stretch>
            <a:fillRect/>
          </a:stretch>
        </p:blipFill>
        <p:spPr>
          <a:xfrm>
            <a:off x="753986" y="583701"/>
            <a:ext cx="1074815" cy="2804551"/>
          </a:xfrm>
          <a:prstGeom prst="rect">
            <a:avLst/>
          </a:prstGeom>
        </p:spPr>
      </p:pic>
      <p:sp>
        <p:nvSpPr>
          <p:cNvPr id="2" name="Tekstvak 1">
            <a:extLst>
              <a:ext uri="{FF2B5EF4-FFF2-40B4-BE49-F238E27FC236}">
                <a16:creationId xmlns:a16="http://schemas.microsoft.com/office/drawing/2014/main" id="{065448DE-1C01-FD42-E197-6047856D4406}"/>
              </a:ext>
            </a:extLst>
          </p:cNvPr>
          <p:cNvSpPr txBox="1"/>
          <p:nvPr/>
        </p:nvSpPr>
        <p:spPr>
          <a:xfrm>
            <a:off x="2044485" y="-468458"/>
            <a:ext cx="12314982" cy="5519460"/>
          </a:xfrm>
          <a:prstGeom prst="rect">
            <a:avLst/>
          </a:prstGeom>
          <a:noFill/>
        </p:spPr>
        <p:txBody>
          <a:bodyPr wrap="square" numCol="2" rtlCol="0">
            <a:spAutoFit/>
          </a:bodyPr>
          <a:lstStyle/>
          <a:p>
            <a:endParaRPr lang="nl-NL" sz="4800" b="1" baseline="30000" dirty="0">
              <a:solidFill>
                <a:srgbClr val="FFFFFF"/>
              </a:solidFill>
              <a:latin typeface="Montserrat" pitchFamily="2" charset="77"/>
              <a:cs typeface="Montserrat Regular"/>
            </a:endParaRPr>
          </a:p>
          <a:p>
            <a:endParaRPr lang="nl-NL" sz="4800" b="1" baseline="30000" dirty="0">
              <a:solidFill>
                <a:srgbClr val="FFFFFF"/>
              </a:solidFill>
              <a:latin typeface="Montserrat" pitchFamily="2" charset="77"/>
              <a:cs typeface="Montserrat Regular"/>
            </a:endParaRPr>
          </a:p>
          <a:p>
            <a:r>
              <a:rPr lang="nl-NL" sz="4800" b="1" baseline="30000" dirty="0">
                <a:solidFill>
                  <a:srgbClr val="FFFFFF"/>
                </a:solidFill>
                <a:latin typeface="Montserrat" pitchFamily="2" charset="77"/>
                <a:cs typeface="Montserrat Regular"/>
              </a:rPr>
              <a:t>Wat is een loop en wat is een loopstation?</a:t>
            </a:r>
          </a:p>
          <a:p>
            <a:r>
              <a:rPr lang="nl-NL" sz="4000" baseline="30000" dirty="0">
                <a:solidFill>
                  <a:srgbClr val="FFFFFF"/>
                </a:solidFill>
                <a:latin typeface="Montserrat" pitchFamily="2" charset="77"/>
                <a:cs typeface="Montserrat Regular"/>
              </a:rPr>
              <a:t>(5 minuten)</a:t>
            </a:r>
            <a:r>
              <a:rPr lang="nl-NL" sz="2200" b="0" i="0" u="none" strike="noStrike" dirty="0">
                <a:solidFill>
                  <a:schemeClr val="bg1"/>
                </a:solidFill>
                <a:effectLst/>
                <a:latin typeface="Montserrat" pitchFamily="2" charset="77"/>
              </a:rPr>
              <a:t>Om een loop lekker te laten lopen heb je een vast tempo nodig om alle lagen lekker op elkaar te laten aansluiten. In scratch heb je </a:t>
            </a:r>
            <a:r>
              <a:rPr lang="nl-NL" sz="2200" b="0" i="0" u="sng" strike="noStrike" dirty="0">
                <a:solidFill>
                  <a:schemeClr val="bg1"/>
                </a:solidFill>
                <a:effectLst/>
                <a:latin typeface="Montserrat" pitchFamily="2" charset="77"/>
              </a:rPr>
              <a:t>de </a:t>
            </a:r>
            <a:r>
              <a:rPr lang="nl-NL" sz="2200" b="0" i="0" u="sng" strike="noStrike" dirty="0" err="1">
                <a:solidFill>
                  <a:schemeClr val="bg1"/>
                </a:solidFill>
                <a:effectLst/>
                <a:latin typeface="Montserrat" pitchFamily="2" charset="77"/>
              </a:rPr>
              <a:t>metronome</a:t>
            </a:r>
            <a:r>
              <a:rPr lang="nl-NL" sz="2200" b="0" i="0" u="sng" strike="noStrike" dirty="0">
                <a:solidFill>
                  <a:schemeClr val="bg1"/>
                </a:solidFill>
                <a:effectLst/>
                <a:latin typeface="Montserrat" pitchFamily="2" charset="77"/>
              </a:rPr>
              <a:t> (v.1.0). </a:t>
            </a:r>
          </a:p>
          <a:p>
            <a:pPr fontAlgn="base"/>
            <a:endParaRPr lang="nl-NL" sz="2200" u="sng" dirty="0">
              <a:solidFill>
                <a:schemeClr val="bg1"/>
              </a:solidFill>
              <a:latin typeface="Montserrat" pitchFamily="2" charset="77"/>
            </a:endParaRPr>
          </a:p>
          <a:p>
            <a:pPr fontAlgn="base"/>
            <a:endParaRPr lang="nl-NL" sz="2200" b="0" i="0" u="none" strike="noStrike" dirty="0">
              <a:solidFill>
                <a:schemeClr val="bg1"/>
              </a:solidFill>
              <a:effectLst/>
              <a:latin typeface="Montserrat" pitchFamily="2" charset="77"/>
            </a:endParaRPr>
          </a:p>
          <a:p>
            <a:pPr fontAlgn="base"/>
            <a:endParaRPr lang="nl-NL" sz="2200" b="0" i="0" u="none" strike="noStrike" dirty="0">
              <a:solidFill>
                <a:schemeClr val="bg1"/>
              </a:solidFill>
              <a:effectLst/>
              <a:latin typeface="Montserrat" pitchFamily="2" charset="77"/>
            </a:endParaRPr>
          </a:p>
          <a:p>
            <a:pPr fontAlgn="base"/>
            <a:r>
              <a:rPr lang="nl-NL" sz="2200" b="0" i="0" u="none" strike="noStrike" dirty="0">
                <a:solidFill>
                  <a:schemeClr val="bg1"/>
                </a:solidFill>
                <a:effectLst/>
                <a:latin typeface="Montserrat" pitchFamily="2" charset="77"/>
              </a:rPr>
              <a:t>Als je het tempo op 60 zet en de maatsoort op 4 dan krijgt iedereen hetzelfde tempo. De loops zijn zo eenvoudiger op elkaar af te stemmen. </a:t>
            </a:r>
            <a:br>
              <a:rPr lang="en-US" sz="2200" b="0" i="0" u="none" strike="noStrike" dirty="0">
                <a:solidFill>
                  <a:srgbClr val="000000"/>
                </a:solidFill>
                <a:effectLst/>
                <a:latin typeface="Calibri" panose="020F0502020204030204" pitchFamily="34" charset="0"/>
              </a:rPr>
            </a:br>
            <a:r>
              <a:rPr lang="en-US" sz="2200" b="0" i="0" u="none" strike="noStrike" dirty="0">
                <a:solidFill>
                  <a:srgbClr val="000000"/>
                </a:solidFill>
                <a:effectLst/>
                <a:latin typeface="Calibri" panose="020F0502020204030204" pitchFamily="34" charset="0"/>
              </a:rPr>
              <a:t>​</a:t>
            </a:r>
            <a:endParaRPr lang="en-US" sz="2200" b="0" i="0" u="none" strike="noStrike" dirty="0">
              <a:solidFill>
                <a:srgbClr val="000000"/>
              </a:solidFill>
              <a:effectLst/>
              <a:latin typeface="Arial" panose="020B0604020202020204" pitchFamily="34" charset="0"/>
            </a:endParaRPr>
          </a:p>
        </p:txBody>
      </p:sp>
      <p:sp>
        <p:nvSpPr>
          <p:cNvPr id="5" name="Rechthoek 3">
            <a:extLst>
              <a:ext uri="{FF2B5EF4-FFF2-40B4-BE49-F238E27FC236}">
                <a16:creationId xmlns:a16="http://schemas.microsoft.com/office/drawing/2014/main" id="{9213EDF3-CA46-65E5-16CE-39955B2E9571}"/>
              </a:ext>
            </a:extLst>
          </p:cNvPr>
          <p:cNvSpPr/>
          <p:nvPr/>
        </p:nvSpPr>
        <p:spPr>
          <a:xfrm>
            <a:off x="2044485" y="3108620"/>
            <a:ext cx="5058286" cy="621321"/>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3" name="TextBox 2">
            <a:extLst>
              <a:ext uri="{FF2B5EF4-FFF2-40B4-BE49-F238E27FC236}">
                <a16:creationId xmlns:a16="http://schemas.microsoft.com/office/drawing/2014/main" id="{76890614-CAED-698B-6672-C192E062B5DC}"/>
              </a:ext>
            </a:extLst>
          </p:cNvPr>
          <p:cNvSpPr txBox="1"/>
          <p:nvPr/>
        </p:nvSpPr>
        <p:spPr>
          <a:xfrm>
            <a:off x="2044485" y="3234614"/>
            <a:ext cx="5363571" cy="369332"/>
          </a:xfrm>
          <a:prstGeom prst="rect">
            <a:avLst/>
          </a:prstGeom>
          <a:noFill/>
        </p:spPr>
        <p:txBody>
          <a:bodyPr wrap="square" rtlCol="0">
            <a:spAutoFit/>
          </a:bodyPr>
          <a:lstStyle/>
          <a:p>
            <a:r>
              <a:rPr lang="nl-NL" sz="1800" b="0" i="0" u="sng" strike="noStrike" dirty="0">
                <a:solidFill>
                  <a:schemeClr val="bg1"/>
                </a:solidFill>
                <a:effectLst/>
                <a:latin typeface="Montserrat" pitchFamily="2" charset="77"/>
                <a:hlinkClick r:id="rId7">
                  <a:extLst>
                    <a:ext uri="{A12FA001-AC4F-418D-AE19-62706E023703}">
                      <ahyp:hlinkClr xmlns:ahyp="http://schemas.microsoft.com/office/drawing/2018/hyperlinkcolor" val="tx"/>
                    </a:ext>
                  </a:extLst>
                </a:hlinkClick>
              </a:rPr>
              <a:t>https://scratch.mit.edu/projects/411447738/</a:t>
            </a:r>
            <a:r>
              <a:rPr lang="nl-NL" sz="1800" b="0" i="0" u="none" strike="noStrike" dirty="0">
                <a:solidFill>
                  <a:schemeClr val="bg1"/>
                </a:solidFill>
                <a:effectLst/>
                <a:latin typeface="Montserrat" pitchFamily="2" charset="77"/>
              </a:rPr>
              <a:t>.</a:t>
            </a:r>
            <a:endParaRPr lang="en-NL" dirty="0"/>
          </a:p>
        </p:txBody>
      </p:sp>
    </p:spTree>
    <p:extLst>
      <p:ext uri="{BB962C8B-B14F-4D97-AF65-F5344CB8AC3E}">
        <p14:creationId xmlns:p14="http://schemas.microsoft.com/office/powerpoint/2010/main" val="1497040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3ABCE2"/>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9" name="Afbeelding 8" descr="WetenschapLoseOnderdelen80%.png"/>
          <p:cNvPicPr>
            <a:picLocks noChangeAspect="1"/>
          </p:cNvPicPr>
          <p:nvPr/>
        </p:nvPicPr>
        <p:blipFill>
          <a:blip r:embed="rId4"/>
          <a:stretch>
            <a:fillRect/>
          </a:stretch>
        </p:blipFill>
        <p:spPr>
          <a:xfrm>
            <a:off x="6211432" y="3327399"/>
            <a:ext cx="4151768" cy="1965301"/>
          </a:xfrm>
          <a:prstGeom prst="rect">
            <a:avLst/>
          </a:prstGeom>
        </p:spPr>
      </p:pic>
      <p:pic>
        <p:nvPicPr>
          <p:cNvPr id="12" name="Afbeelding 11" descr="Logo80%WeteschapMedia.png"/>
          <p:cNvPicPr>
            <a:picLocks noChangeAspect="1"/>
          </p:cNvPicPr>
          <p:nvPr/>
        </p:nvPicPr>
        <p:blipFill>
          <a:blip r:embed="rId5"/>
          <a:stretch>
            <a:fillRect/>
          </a:stretch>
        </p:blipFill>
        <p:spPr>
          <a:xfrm>
            <a:off x="9448800" y="482601"/>
            <a:ext cx="2336800" cy="1106159"/>
          </a:xfrm>
          <a:prstGeom prst="rect">
            <a:avLst/>
          </a:prstGeom>
        </p:spPr>
      </p:pic>
      <p:pic>
        <p:nvPicPr>
          <p:cNvPr id="8" name="Afbeelding 7" descr="FooterWetenschapMedia.png"/>
          <p:cNvPicPr>
            <a:picLocks noChangeAspect="1"/>
          </p:cNvPicPr>
          <p:nvPr/>
        </p:nvPicPr>
        <p:blipFill>
          <a:blip r:embed="rId6"/>
          <a:stretch>
            <a:fillRect/>
          </a:stretch>
        </p:blipFill>
        <p:spPr>
          <a:xfrm>
            <a:off x="0" y="6056405"/>
            <a:ext cx="12192000" cy="639519"/>
          </a:xfrm>
          <a:prstGeom prst="rect">
            <a:avLst/>
          </a:prstGeom>
        </p:spPr>
      </p:pic>
      <p:pic>
        <p:nvPicPr>
          <p:cNvPr id="14" name="Afbeelding 13" descr="wetenschapWit.png"/>
          <p:cNvPicPr>
            <a:picLocks noChangeAspect="1"/>
          </p:cNvPicPr>
          <p:nvPr/>
        </p:nvPicPr>
        <p:blipFill>
          <a:blip r:embed="rId7"/>
          <a:stretch>
            <a:fillRect/>
          </a:stretch>
        </p:blipFill>
        <p:spPr>
          <a:xfrm>
            <a:off x="753986" y="583701"/>
            <a:ext cx="1074815" cy="2804551"/>
          </a:xfrm>
          <a:prstGeom prst="rect">
            <a:avLst/>
          </a:prstGeom>
        </p:spPr>
      </p:pic>
      <p:sp>
        <p:nvSpPr>
          <p:cNvPr id="2" name="Tekstvak 1">
            <a:extLst>
              <a:ext uri="{FF2B5EF4-FFF2-40B4-BE49-F238E27FC236}">
                <a16:creationId xmlns:a16="http://schemas.microsoft.com/office/drawing/2014/main" id="{065448DE-1C01-FD42-E197-6047856D4406}"/>
              </a:ext>
            </a:extLst>
          </p:cNvPr>
          <p:cNvSpPr txBox="1"/>
          <p:nvPr/>
        </p:nvSpPr>
        <p:spPr>
          <a:xfrm>
            <a:off x="2044485" y="-468458"/>
            <a:ext cx="12314982" cy="2062103"/>
          </a:xfrm>
          <a:prstGeom prst="rect">
            <a:avLst/>
          </a:prstGeom>
          <a:noFill/>
        </p:spPr>
        <p:txBody>
          <a:bodyPr wrap="square" numCol="2" rtlCol="0">
            <a:spAutoFit/>
          </a:bodyPr>
          <a:lstStyle/>
          <a:p>
            <a:endParaRPr lang="nl-NL" sz="4800" b="1" baseline="30000" dirty="0">
              <a:solidFill>
                <a:srgbClr val="FFFFFF"/>
              </a:solidFill>
              <a:latin typeface="Montserrat" pitchFamily="2" charset="77"/>
              <a:cs typeface="Montserrat Regular"/>
            </a:endParaRPr>
          </a:p>
          <a:p>
            <a:endParaRPr lang="nl-NL" sz="4800" b="1" baseline="30000" dirty="0">
              <a:solidFill>
                <a:srgbClr val="FFFFFF"/>
              </a:solidFill>
              <a:latin typeface="Montserrat" pitchFamily="2" charset="77"/>
              <a:cs typeface="Montserrat Regular"/>
            </a:endParaRPr>
          </a:p>
          <a:p>
            <a:r>
              <a:rPr lang="nl-NL" sz="4800" b="1" baseline="30000" dirty="0">
                <a:solidFill>
                  <a:srgbClr val="FFFFFF"/>
                </a:solidFill>
                <a:latin typeface="Montserrat" pitchFamily="2" charset="77"/>
                <a:cs typeface="Montserrat Regular"/>
              </a:rPr>
              <a:t>Wat is een loop en wat is een loopstation?</a:t>
            </a:r>
          </a:p>
          <a:p>
            <a:r>
              <a:rPr lang="nl-NL" sz="4000" baseline="30000" dirty="0">
                <a:solidFill>
                  <a:srgbClr val="FFFFFF"/>
                </a:solidFill>
                <a:latin typeface="Montserrat" pitchFamily="2" charset="77"/>
                <a:cs typeface="Montserrat Regular"/>
              </a:rPr>
              <a:t>(5 minuten)</a:t>
            </a:r>
            <a:endParaRPr lang="en-US" sz="2200" b="0" i="0" u="none" strike="noStrike" dirty="0">
              <a:solidFill>
                <a:srgbClr val="000000"/>
              </a:solidFill>
              <a:effectLst/>
              <a:latin typeface="Arial" panose="020B0604020202020204" pitchFamily="34" charset="0"/>
            </a:endParaRPr>
          </a:p>
        </p:txBody>
      </p:sp>
      <p:sp>
        <p:nvSpPr>
          <p:cNvPr id="31" name="Rechthoek 3">
            <a:extLst>
              <a:ext uri="{FF2B5EF4-FFF2-40B4-BE49-F238E27FC236}">
                <a16:creationId xmlns:a16="http://schemas.microsoft.com/office/drawing/2014/main" id="{168BE8D0-463A-CFA4-7D57-DFCFEF244DE6}"/>
              </a:ext>
            </a:extLst>
          </p:cNvPr>
          <p:cNvSpPr/>
          <p:nvPr/>
        </p:nvSpPr>
        <p:spPr>
          <a:xfrm>
            <a:off x="3132667" y="1398068"/>
            <a:ext cx="5774266" cy="3748843"/>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24" name="Online Media 23" descr="Metronome">
            <a:hlinkClick r:id="" action="ppaction://media"/>
            <a:extLst>
              <a:ext uri="{FF2B5EF4-FFF2-40B4-BE49-F238E27FC236}">
                <a16:creationId xmlns:a16="http://schemas.microsoft.com/office/drawing/2014/main" id="{EC5F66E6-0C38-0602-CF4E-7455B2DFF7F3}"/>
              </a:ext>
            </a:extLst>
          </p:cNvPr>
          <p:cNvPicPr>
            <a:picLocks noRot="1" noChangeAspect="1"/>
          </p:cNvPicPr>
          <p:nvPr>
            <a:videoFile r:link="rId1"/>
          </p:nvPr>
        </p:nvPicPr>
        <p:blipFill>
          <a:blip r:embed="rId8"/>
          <a:stretch>
            <a:fillRect/>
          </a:stretch>
        </p:blipFill>
        <p:spPr>
          <a:xfrm>
            <a:off x="3488267" y="1600715"/>
            <a:ext cx="5063066" cy="3403491"/>
          </a:xfrm>
          <a:prstGeom prst="rect">
            <a:avLst/>
          </a:prstGeom>
        </p:spPr>
      </p:pic>
      <p:sp>
        <p:nvSpPr>
          <p:cNvPr id="40" name="TextBox 39">
            <a:extLst>
              <a:ext uri="{FF2B5EF4-FFF2-40B4-BE49-F238E27FC236}">
                <a16:creationId xmlns:a16="http://schemas.microsoft.com/office/drawing/2014/main" id="{26465708-0730-F49D-786A-B7C5712186B6}"/>
              </a:ext>
            </a:extLst>
          </p:cNvPr>
          <p:cNvSpPr txBox="1"/>
          <p:nvPr/>
        </p:nvSpPr>
        <p:spPr>
          <a:xfrm>
            <a:off x="1828800" y="5274944"/>
            <a:ext cx="10583333" cy="738664"/>
          </a:xfrm>
          <a:prstGeom prst="rect">
            <a:avLst/>
          </a:prstGeom>
          <a:noFill/>
        </p:spPr>
        <p:txBody>
          <a:bodyPr wrap="square" rtlCol="0">
            <a:spAutoFit/>
          </a:bodyPr>
          <a:lstStyle/>
          <a:p>
            <a:r>
              <a:rPr lang="nl-NL" sz="2400" b="0" i="0" u="none" strike="noStrike" dirty="0">
                <a:solidFill>
                  <a:schemeClr val="bg1"/>
                </a:solidFill>
                <a:effectLst/>
                <a:latin typeface="Montserrat" pitchFamily="2" charset="77"/>
              </a:rPr>
              <a:t>Kijk naar dit filmpje om te kijken wat een vast tempo is</a:t>
            </a:r>
            <a:r>
              <a:rPr lang="nl-NL" sz="1100" b="0" i="0" u="none" strike="noStrike" dirty="0">
                <a:solidFill>
                  <a:schemeClr val="bg1"/>
                </a:solidFill>
                <a:effectLst/>
                <a:latin typeface="Montserrat" pitchFamily="2" charset="77"/>
              </a:rPr>
              <a:t>. </a:t>
            </a:r>
            <a:r>
              <a:rPr lang="nl-NL" sz="1100" b="0" i="0" u="none" strike="noStrike" dirty="0">
                <a:solidFill>
                  <a:schemeClr val="bg1"/>
                </a:solidFill>
                <a:effectLst/>
                <a:latin typeface="Calibri" panose="020F0502020204030204" pitchFamily="34" charset="0"/>
              </a:rPr>
              <a:t>​</a:t>
            </a:r>
            <a:endParaRPr lang="nl-NL" sz="1100" b="0" i="0" u="none" strike="noStrike" dirty="0">
              <a:solidFill>
                <a:schemeClr val="bg1"/>
              </a:solidFill>
              <a:effectLst/>
              <a:latin typeface="Segoe UI" panose="020B0502040204020203" pitchFamily="34" charset="0"/>
            </a:endParaRPr>
          </a:p>
          <a:p>
            <a:endParaRPr lang="en-NL" dirty="0"/>
          </a:p>
        </p:txBody>
      </p:sp>
    </p:spTree>
    <p:extLst>
      <p:ext uri="{BB962C8B-B14F-4D97-AF65-F5344CB8AC3E}">
        <p14:creationId xmlns:p14="http://schemas.microsoft.com/office/powerpoint/2010/main" val="237800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4"/>
                </p:tgtEl>
              </p:cMediaNode>
            </p:video>
            <p:seq concurrent="1" nextAc="seek">
              <p:cTn id="8" restart="whenNotActive" fill="hold" evtFilter="cancelBubble" nodeType="interactiveSeq">
                <p:stCondLst>
                  <p:cond evt="onClick" delay="0">
                    <p:tgtEl>
                      <p:spTgt spid="2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4"/>
                                        </p:tgtEl>
                                      </p:cBhvr>
                                    </p:cmd>
                                  </p:childTnLst>
                                </p:cTn>
                              </p:par>
                            </p:childTnLst>
                          </p:cTn>
                        </p:par>
                      </p:childTnLst>
                    </p:cTn>
                  </p:par>
                </p:childTnLst>
              </p:cTn>
              <p:nextCondLst>
                <p:cond evt="onClick" delay="0">
                  <p:tgtEl>
                    <p:spTgt spid="2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3ABCE2"/>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9" name="Afbeelding 8" descr="WetenschapLoseOnderdelen80%.png"/>
          <p:cNvPicPr>
            <a:picLocks noChangeAspect="1"/>
          </p:cNvPicPr>
          <p:nvPr/>
        </p:nvPicPr>
        <p:blipFill>
          <a:blip r:embed="rId3"/>
          <a:stretch>
            <a:fillRect/>
          </a:stretch>
        </p:blipFill>
        <p:spPr>
          <a:xfrm>
            <a:off x="6211432" y="3327399"/>
            <a:ext cx="4151768" cy="1965301"/>
          </a:xfrm>
          <a:prstGeom prst="rect">
            <a:avLst/>
          </a:prstGeom>
        </p:spPr>
      </p:pic>
      <p:pic>
        <p:nvPicPr>
          <p:cNvPr id="12" name="Afbeelding 11" descr="Logo80%WeteschapMedia.png"/>
          <p:cNvPicPr>
            <a:picLocks noChangeAspect="1"/>
          </p:cNvPicPr>
          <p:nvPr/>
        </p:nvPicPr>
        <p:blipFill>
          <a:blip r:embed="rId4"/>
          <a:stretch>
            <a:fillRect/>
          </a:stretch>
        </p:blipFill>
        <p:spPr>
          <a:xfrm>
            <a:off x="9448800" y="482601"/>
            <a:ext cx="2336800" cy="1106159"/>
          </a:xfrm>
          <a:prstGeom prst="rect">
            <a:avLst/>
          </a:prstGeom>
        </p:spPr>
      </p:pic>
      <p:pic>
        <p:nvPicPr>
          <p:cNvPr id="8" name="Afbeelding 7" descr="FooterWetenschapMedia.png"/>
          <p:cNvPicPr>
            <a:picLocks noChangeAspect="1"/>
          </p:cNvPicPr>
          <p:nvPr/>
        </p:nvPicPr>
        <p:blipFill>
          <a:blip r:embed="rId5"/>
          <a:stretch>
            <a:fillRect/>
          </a:stretch>
        </p:blipFill>
        <p:spPr>
          <a:xfrm>
            <a:off x="0" y="6056405"/>
            <a:ext cx="12192000" cy="639519"/>
          </a:xfrm>
          <a:prstGeom prst="rect">
            <a:avLst/>
          </a:prstGeom>
        </p:spPr>
      </p:pic>
      <p:pic>
        <p:nvPicPr>
          <p:cNvPr id="14" name="Afbeelding 13" descr="wetenschapWit.png"/>
          <p:cNvPicPr>
            <a:picLocks noChangeAspect="1"/>
          </p:cNvPicPr>
          <p:nvPr/>
        </p:nvPicPr>
        <p:blipFill>
          <a:blip r:embed="rId6"/>
          <a:stretch>
            <a:fillRect/>
          </a:stretch>
        </p:blipFill>
        <p:spPr>
          <a:xfrm>
            <a:off x="753986" y="583701"/>
            <a:ext cx="1074815" cy="2804551"/>
          </a:xfrm>
          <a:prstGeom prst="rect">
            <a:avLst/>
          </a:prstGeom>
        </p:spPr>
      </p:pic>
      <p:sp>
        <p:nvSpPr>
          <p:cNvPr id="2" name="Tekstvak 1">
            <a:extLst>
              <a:ext uri="{FF2B5EF4-FFF2-40B4-BE49-F238E27FC236}">
                <a16:creationId xmlns:a16="http://schemas.microsoft.com/office/drawing/2014/main" id="{065448DE-1C01-FD42-E197-6047856D4406}"/>
              </a:ext>
            </a:extLst>
          </p:cNvPr>
          <p:cNvSpPr txBox="1"/>
          <p:nvPr/>
        </p:nvSpPr>
        <p:spPr>
          <a:xfrm>
            <a:off x="2044485" y="958465"/>
            <a:ext cx="7507900" cy="5242461"/>
          </a:xfrm>
          <a:prstGeom prst="rect">
            <a:avLst/>
          </a:prstGeom>
          <a:noFill/>
        </p:spPr>
        <p:txBody>
          <a:bodyPr wrap="square" rtlCol="0">
            <a:spAutoFit/>
          </a:bodyPr>
          <a:lstStyle/>
          <a:p>
            <a:endParaRPr lang="nl-NL" sz="4000" b="1" baseline="30000" dirty="0">
              <a:solidFill>
                <a:srgbClr val="FFFFFF"/>
              </a:solidFill>
              <a:latin typeface="Montserrat" pitchFamily="2" charset="77"/>
              <a:cs typeface="Montserrat Regular"/>
            </a:endParaRPr>
          </a:p>
          <a:p>
            <a:r>
              <a:rPr lang="nl-NL" sz="4800" b="1" baseline="30000" dirty="0">
                <a:solidFill>
                  <a:srgbClr val="FFFFFF"/>
                </a:solidFill>
                <a:latin typeface="Montserrat" pitchFamily="2" charset="77"/>
                <a:cs typeface="Montserrat Regular"/>
              </a:rPr>
              <a:t>Wat is een loop en wat is een loopstation?</a:t>
            </a:r>
            <a:endParaRPr lang="nl-NL" sz="4800" baseline="30000" dirty="0">
              <a:solidFill>
                <a:srgbClr val="FFFFFF"/>
              </a:solidFill>
              <a:latin typeface="Montserrat" pitchFamily="2" charset="77"/>
              <a:cs typeface="Montserrat Regular"/>
            </a:endParaRPr>
          </a:p>
          <a:p>
            <a:r>
              <a:rPr lang="nl-NL" sz="4000" baseline="30000" dirty="0">
                <a:solidFill>
                  <a:srgbClr val="FFFFFF"/>
                </a:solidFill>
                <a:latin typeface="Montserrat" pitchFamily="2" charset="77"/>
                <a:cs typeface="Montserrat Regular"/>
              </a:rPr>
              <a:t>Vraag de klas:</a:t>
            </a:r>
          </a:p>
          <a:p>
            <a:endParaRPr lang="nl-NL" sz="2200" baseline="30000" dirty="0">
              <a:solidFill>
                <a:schemeClr val="bg1"/>
              </a:solidFill>
              <a:latin typeface="Montserrat" pitchFamily="2" charset="77"/>
              <a:cs typeface="Montserrat Regular"/>
            </a:endParaRPr>
          </a:p>
          <a:p>
            <a:pPr marL="342900" indent="-342900" algn="l" rtl="0" fontAlgn="base">
              <a:buFont typeface="Arial" panose="020B0604020202020204" pitchFamily="34" charset="0"/>
              <a:buChar char="•"/>
            </a:pPr>
            <a:r>
              <a:rPr lang="nl-NL" sz="2200" b="0" i="0" u="none" strike="noStrike" dirty="0">
                <a:solidFill>
                  <a:schemeClr val="bg1"/>
                </a:solidFill>
                <a:effectLst/>
                <a:latin typeface="Montserrat" pitchFamily="2" charset="77"/>
              </a:rPr>
              <a:t>Wat doet een metronoom?</a:t>
            </a:r>
            <a:r>
              <a:rPr lang="en-US" sz="2200" b="0" i="0" u="none" strike="noStrike" dirty="0">
                <a:solidFill>
                  <a:schemeClr val="bg1"/>
                </a:solidFill>
                <a:effectLst/>
                <a:latin typeface="Montserrat" pitchFamily="2" charset="77"/>
              </a:rPr>
              <a:t>​</a:t>
            </a:r>
          </a:p>
          <a:p>
            <a:pPr marL="342900" indent="-342900" algn="l" rtl="0" fontAlgn="base">
              <a:buFont typeface="Arial" panose="020B0604020202020204" pitchFamily="34" charset="0"/>
              <a:buChar char="•"/>
            </a:pPr>
            <a:endParaRPr lang="en-US" sz="2200" b="0" i="0" u="none" strike="noStrike" dirty="0">
              <a:solidFill>
                <a:schemeClr val="bg1"/>
              </a:solidFill>
              <a:effectLst/>
              <a:latin typeface="Montserrat" pitchFamily="2" charset="77"/>
            </a:endParaRPr>
          </a:p>
          <a:p>
            <a:pPr marL="342900" indent="-342900" algn="l" rtl="0" fontAlgn="base">
              <a:buFont typeface="Arial" panose="020B0604020202020204" pitchFamily="34" charset="0"/>
              <a:buChar char="•"/>
            </a:pPr>
            <a:r>
              <a:rPr lang="nl-NL" sz="2200" b="0" i="0" u="none" strike="noStrike" dirty="0">
                <a:solidFill>
                  <a:schemeClr val="bg1"/>
                </a:solidFill>
                <a:effectLst/>
                <a:latin typeface="Montserrat" pitchFamily="2" charset="77"/>
              </a:rPr>
              <a:t>Wat is een tempo?</a:t>
            </a:r>
            <a:r>
              <a:rPr lang="en-US" sz="2200" b="0" i="0" u="none" strike="noStrike" dirty="0">
                <a:solidFill>
                  <a:schemeClr val="bg1"/>
                </a:solidFill>
                <a:effectLst/>
                <a:latin typeface="Montserrat" pitchFamily="2" charset="77"/>
              </a:rPr>
              <a:t>​</a:t>
            </a:r>
          </a:p>
          <a:p>
            <a:pPr marL="342900" indent="-342900" algn="l" rtl="0" fontAlgn="base">
              <a:buFont typeface="Arial" panose="020B0604020202020204" pitchFamily="34" charset="0"/>
              <a:buChar char="•"/>
            </a:pPr>
            <a:endParaRPr lang="en-US" sz="2200" b="0" i="0" u="none" strike="noStrike" dirty="0">
              <a:solidFill>
                <a:schemeClr val="bg1"/>
              </a:solidFill>
              <a:effectLst/>
              <a:latin typeface="Montserrat" pitchFamily="2" charset="77"/>
            </a:endParaRPr>
          </a:p>
          <a:p>
            <a:pPr marL="342900" indent="-342900" algn="l" rtl="0" fontAlgn="base">
              <a:buFont typeface="Arial" panose="020B0604020202020204" pitchFamily="34" charset="0"/>
              <a:buChar char="•"/>
            </a:pPr>
            <a:r>
              <a:rPr lang="nl-NL" sz="2200" b="0" i="0" u="none" strike="noStrike" dirty="0">
                <a:solidFill>
                  <a:schemeClr val="bg1"/>
                </a:solidFill>
                <a:effectLst/>
                <a:latin typeface="Montserrat" pitchFamily="2" charset="77"/>
              </a:rPr>
              <a:t>Onder het tempo staan er ook getallen die je met een schuif kan veranderen van 0 naar 2 naar 3 naar 4 en naar 6. Wat verandert er?</a:t>
            </a:r>
            <a:r>
              <a:rPr lang="en-US" sz="2200" b="0" i="0" u="none" strike="noStrike" dirty="0">
                <a:solidFill>
                  <a:schemeClr val="bg1"/>
                </a:solidFill>
                <a:effectLst/>
                <a:latin typeface="Montserrat" pitchFamily="2" charset="77"/>
              </a:rPr>
              <a:t>​</a:t>
            </a:r>
          </a:p>
          <a:p>
            <a:pPr algn="l" rtl="0" fontAlgn="base"/>
            <a:r>
              <a:rPr lang="nl-NL" sz="2200" b="0" i="0" u="none" strike="noStrike" dirty="0">
                <a:solidFill>
                  <a:schemeClr val="bg1"/>
                </a:solidFill>
                <a:effectLst/>
                <a:latin typeface="Montserrat" pitchFamily="2" charset="77"/>
              </a:rPr>
              <a:t>​</a:t>
            </a:r>
          </a:p>
          <a:p>
            <a:endParaRPr lang="nl-NL" sz="4000" baseline="30000" dirty="0">
              <a:solidFill>
                <a:srgbClr val="FFFFFF"/>
              </a:solidFill>
              <a:latin typeface="Montserrat" pitchFamily="2" charset="77"/>
              <a:cs typeface="Montserrat Regular"/>
            </a:endParaRPr>
          </a:p>
        </p:txBody>
      </p:sp>
    </p:spTree>
    <p:extLst>
      <p:ext uri="{BB962C8B-B14F-4D97-AF65-F5344CB8AC3E}">
        <p14:creationId xmlns:p14="http://schemas.microsoft.com/office/powerpoint/2010/main" val="42742626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8290</TotalTime>
  <Words>1005</Words>
  <Application>Microsoft Office PowerPoint</Application>
  <PresentationFormat>Breedbeeld</PresentationFormat>
  <Paragraphs>149</Paragraphs>
  <Slides>14</Slides>
  <Notes>13</Notes>
  <HiddenSlides>0</HiddenSlides>
  <MMClips>4</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14</vt:i4>
      </vt:variant>
    </vt:vector>
  </HeadingPairs>
  <TitlesOfParts>
    <vt:vector size="22" baseType="lpstr">
      <vt:lpstr>Arial</vt:lpstr>
      <vt:lpstr>Calibri</vt:lpstr>
      <vt:lpstr>Calibri Light</vt:lpstr>
      <vt:lpstr>Comfortaa</vt:lpstr>
      <vt:lpstr>Montserrat</vt:lpstr>
      <vt:lpstr>Montserrat Regular</vt:lpstr>
      <vt:lpstr>Segoe UI</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Teun Beets</dc:creator>
  <cp:lastModifiedBy>Hanna van der Veen</cp:lastModifiedBy>
  <cp:revision>7</cp:revision>
  <dcterms:created xsi:type="dcterms:W3CDTF">2023-02-14T14:37:14Z</dcterms:created>
  <dcterms:modified xsi:type="dcterms:W3CDTF">2023-03-29T07:43:27Z</dcterms:modified>
</cp:coreProperties>
</file>